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332" r:id="rId2"/>
    <p:sldId id="334" r:id="rId3"/>
    <p:sldId id="335" r:id="rId4"/>
    <p:sldId id="323" r:id="rId5"/>
    <p:sldId id="324" r:id="rId6"/>
    <p:sldId id="333" r:id="rId7"/>
    <p:sldId id="325" r:id="rId8"/>
    <p:sldId id="326" r:id="rId9"/>
    <p:sldId id="327" r:id="rId10"/>
    <p:sldId id="328" r:id="rId11"/>
    <p:sldId id="329" r:id="rId12"/>
    <p:sldId id="330" r:id="rId13"/>
    <p:sldId id="331" r:id="rId14"/>
    <p:sldId id="29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4" orient="horz" pos="3840">
          <p15:clr>
            <a:srgbClr val="A4A3A4"/>
          </p15:clr>
        </p15:guide>
        <p15:guide id="5" pos="3840">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138" autoAdjust="0"/>
  </p:normalViewPr>
  <p:slideViewPr>
    <p:cSldViewPr>
      <p:cViewPr varScale="1">
        <p:scale>
          <a:sx n="89" d="100"/>
          <a:sy n="89" d="100"/>
        </p:scale>
        <p:origin x="418" y="72"/>
      </p:cViewPr>
      <p:guideLst>
        <p:guide orient="horz" pos="2160"/>
        <p:guide orient="horz" pos="3840"/>
        <p:guide pos="3840"/>
        <p:guide pos="384"/>
        <p:guide pos="7296"/>
        <p:guide orient="horz" pos="960"/>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7" d="100"/>
          <a:sy n="87" d="100"/>
        </p:scale>
        <p:origin x="37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latin typeface="MetricHPE" panose="020B0503030202060203"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latin typeface="MetricHPE" panose="020B0503030202060203" pitchFamily="34" charset="0"/>
              </a:rPr>
              <a:t>10/10/2019</a:t>
            </a:fld>
            <a:endParaRPr dirty="0">
              <a:latin typeface="MetricHPE" panose="020B0503030202060203"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latin typeface="MetricHPE" panose="020B0503030202060203"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latin typeface="MetricHPE" panose="020B0503030202060203" pitchFamily="34" charset="0"/>
              </a:rPr>
              <a:t>‹#›</a:t>
            </a:fld>
            <a:endParaRPr dirty="0">
              <a:latin typeface="MetricHPE" panose="020B0503030202060203" pitchFamily="34" charset="0"/>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atin typeface="MetricHPE" panose="020B0503030202060203" pitchFamily="34" charset="0"/>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atin typeface="MetricHPE" panose="020B0503030202060203" pitchFamily="34" charset="0"/>
              </a:defRPr>
            </a:lvl1pPr>
          </a:lstStyle>
          <a:p>
            <a:fld id="{5BFEAE42-E3FE-4405-B7FC-4425D05B92A0}" type="slidenum">
              <a:rPr lang="en-US" smtClean="0"/>
              <a:pPr/>
              <a:t>‹#›</a:t>
            </a:fld>
            <a:endParaRPr lang="en-US"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Arial" panose="020B0604020202020204" pitchFamily="34" charset="0"/>
      <a:buChar char=" "/>
      <a:defRPr sz="1100" kern="1200">
        <a:solidFill>
          <a:schemeClr val="tx1"/>
        </a:solidFill>
        <a:latin typeface="MetricHPE" panose="020B0503030202060203" pitchFamily="34" charset="0"/>
        <a:ea typeface="+mn-ea"/>
        <a:cs typeface="+mn-cs"/>
      </a:defRPr>
    </a:lvl1pPr>
    <a:lvl2pPr marL="228600" indent="-137160" algn="l" defTabSz="914400" rtl="0" eaLnBrk="1" latinLnBrk="0" hangingPunct="1">
      <a:spcBef>
        <a:spcPts val="600"/>
      </a:spcBef>
      <a:buFont typeface="Arial" panose="020B0604020202020204" pitchFamily="34" charset="0"/>
      <a:buChar char="–"/>
      <a:defRPr sz="1050" kern="1200">
        <a:solidFill>
          <a:schemeClr val="tx1"/>
        </a:solidFill>
        <a:latin typeface="MetricHPE" panose="020B0503030202060203" pitchFamily="34" charset="0"/>
        <a:ea typeface="+mn-ea"/>
        <a:cs typeface="+mn-cs"/>
      </a:defRPr>
    </a:lvl2pPr>
    <a:lvl3pPr marL="365760" indent="-109728" algn="l" defTabSz="914400" rtl="0" eaLnBrk="1" latinLnBrk="0" hangingPunct="1">
      <a:spcBef>
        <a:spcPts val="600"/>
      </a:spcBef>
      <a:buFont typeface="Arial" panose="020B0604020202020204" pitchFamily="34" charset="0"/>
      <a:buChar char="–"/>
      <a:defRPr sz="1000" kern="1200">
        <a:solidFill>
          <a:schemeClr val="tx1"/>
        </a:solidFill>
        <a:latin typeface="MetricHPE" panose="020B0503030202060203" pitchFamily="34" charset="0"/>
        <a:ea typeface="+mn-ea"/>
        <a:cs typeface="+mn-cs"/>
      </a:defRPr>
    </a:lvl3pPr>
    <a:lvl4pPr marL="548640" indent="-109728" algn="l" defTabSz="914400" rtl="0" eaLnBrk="1" latinLnBrk="0" hangingPunct="1">
      <a:spcBef>
        <a:spcPts val="600"/>
      </a:spcBef>
      <a:buFont typeface="Arial" panose="020B0604020202020204" pitchFamily="34" charset="0"/>
      <a:buChar char="–"/>
      <a:defRPr sz="900" kern="1200">
        <a:solidFill>
          <a:schemeClr val="tx1"/>
        </a:solidFill>
        <a:latin typeface="MetricHPE" panose="020B0503030202060203" pitchFamily="34" charset="0"/>
        <a:ea typeface="+mn-ea"/>
        <a:cs typeface="+mn-cs"/>
      </a:defRPr>
    </a:lvl4pPr>
    <a:lvl5pPr marL="731520" indent="-109728" algn="l" defTabSz="914400" rtl="0" eaLnBrk="1" latinLnBrk="0" hangingPunct="1">
      <a:spcBef>
        <a:spcPts val="600"/>
      </a:spcBef>
      <a:buFont typeface="Arial" panose="020B0604020202020204" pitchFamily="34" charset="0"/>
      <a:buChar char="–"/>
      <a:defRPr sz="800" kern="1200">
        <a:solidFill>
          <a:schemeClr val="tx1"/>
        </a:solidFill>
        <a:latin typeface="MetricHPE" panose="020B050303020206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E.g : When a conditional branch depends on an </a:t>
            </a:r>
            <a:r>
              <a:rPr lang="en-US" dirty="0" err="1"/>
              <a:t>uncached</a:t>
            </a:r>
            <a:r>
              <a:rPr lang="en-US" dirty="0"/>
              <a:t> value located in memory, it may take several 100 clock cycles before the value becomes known. Instead of idling, the processor can guess the direction of control flow. If the guess was wrong, the processors discard the speculative execution by reverting to the state saved when the speculation started.</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a:t>
            </a:fld>
            <a:endParaRPr lang="en-US"/>
          </a:p>
        </p:txBody>
      </p:sp>
    </p:spTree>
    <p:extLst>
      <p:ext uri="{BB962C8B-B14F-4D97-AF65-F5344CB8AC3E}">
        <p14:creationId xmlns:p14="http://schemas.microsoft.com/office/powerpoint/2010/main" val="208618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E.g : When a conditional branch depends on an </a:t>
            </a:r>
            <a:r>
              <a:rPr lang="en-US" dirty="0" err="1"/>
              <a:t>uncached</a:t>
            </a:r>
            <a:r>
              <a:rPr lang="en-US" dirty="0"/>
              <a:t> value located in memory, it may take several 100 clock cycles before the value becomes known. Instead of idling, the processor can guess the direction of control flow. If the guess was wrong, the processors discard the speculative execution by reverting to the state saved when the speculation started.</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8</a:t>
            </a:fld>
            <a:endParaRPr lang="en-US"/>
          </a:p>
        </p:txBody>
      </p:sp>
    </p:spTree>
    <p:extLst>
      <p:ext uri="{BB962C8B-B14F-4D97-AF65-F5344CB8AC3E}">
        <p14:creationId xmlns:p14="http://schemas.microsoft.com/office/powerpoint/2010/main" val="2141851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E.g : When a conditional branch depends on an </a:t>
            </a:r>
            <a:r>
              <a:rPr lang="en-US" dirty="0" err="1"/>
              <a:t>uncached</a:t>
            </a:r>
            <a:r>
              <a:rPr lang="en-US" dirty="0"/>
              <a:t> value located in memory, it may take several 100 clock cycles before the value becomes known. Instead of idling, the processor can guess the direction of control flow. If the guess was wrong, the processors discard the speculative execution by reverting to the state saved when the speculation started.</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9</a:t>
            </a:fld>
            <a:endParaRPr lang="en-US"/>
          </a:p>
        </p:txBody>
      </p:sp>
    </p:spTree>
    <p:extLst>
      <p:ext uri="{BB962C8B-B14F-4D97-AF65-F5344CB8AC3E}">
        <p14:creationId xmlns:p14="http://schemas.microsoft.com/office/powerpoint/2010/main" val="419186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a:t>E.g : When a conditional branch depends on an </a:t>
            </a:r>
            <a:r>
              <a:rPr lang="en-US" dirty="0" err="1"/>
              <a:t>uncached</a:t>
            </a:r>
            <a:r>
              <a:rPr lang="en-US" dirty="0"/>
              <a:t> value located in memory, it may take several 100 clock cycles before the value becomes known. Instead of idling, the processor can guess the direction of control flow. If the guess was wrong, the processors discard the speculative execution by reverting to the state saved when the speculation started.</a:t>
            </a:r>
          </a:p>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10</a:t>
            </a:fld>
            <a:endParaRPr lang="en-US"/>
          </a:p>
        </p:txBody>
      </p:sp>
    </p:spTree>
    <p:extLst>
      <p:ext uri="{BB962C8B-B14F-4D97-AF65-F5344CB8AC3E}">
        <p14:creationId xmlns:p14="http://schemas.microsoft.com/office/powerpoint/2010/main" val="108393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14</a:t>
            </a:fld>
            <a:endParaRPr lang="en-US" dirty="0"/>
          </a:p>
        </p:txBody>
      </p:sp>
    </p:spTree>
    <p:extLst>
      <p:ext uri="{BB962C8B-B14F-4D97-AF65-F5344CB8AC3E}">
        <p14:creationId xmlns:p14="http://schemas.microsoft.com/office/powerpoint/2010/main" val="3653268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1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descr="SynergyRack_WithPane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smtClean="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smtClean="0"/>
              <a:t>Month day, year</a:t>
            </a:r>
            <a:endParaRPr dirty="0"/>
          </a:p>
        </p:txBody>
      </p:sp>
    </p:spTree>
    <p:extLst>
      <p:ext uri="{BB962C8B-B14F-4D97-AF65-F5344CB8AC3E}">
        <p14:creationId xmlns:p14="http://schemas.microsoft.com/office/powerpoint/2010/main" val="8377015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atin typeface="MetricHPE" panose="020B0503030202060203" pitchFamily="34" charset="0"/>
              </a:defRPr>
            </a:lvl1pPr>
          </a:lstStyle>
          <a:p>
            <a:r>
              <a:rPr lang="en-US" smtClean="0"/>
              <a:t>Click to edit Master title style</a:t>
            </a:r>
            <a:endParaRPr dirty="0"/>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16E08157-2DC9-4745-A7A9-7046A8583708}"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latin typeface="MetricHPE" panose="020B0503030202060203" pitchFamily="34" charset="0"/>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atin typeface="MetricHPE" panose="020B0503030202060203" pitchFamily="34" charset="0"/>
              </a:defRPr>
            </a:lvl1pPr>
          </a:lstStyle>
          <a:p>
            <a:r>
              <a:rPr lang="en-US" smtClean="0"/>
              <a:t>Click to edit Master title style</a:t>
            </a:r>
            <a:endParaRPr dirty="0"/>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FDD7D378-E709-4062-9715-39E79557A063}"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latin typeface="MetricHPE" panose="020B0503030202060203" pitchFamily="34" charset="0"/>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atin typeface="MetricHPE" panose="020B0503030202060203" pitchFamily="34" charset="0"/>
              </a:defRPr>
            </a:lvl1pPr>
          </a:lstStyle>
          <a:p>
            <a:r>
              <a:rPr lang="en-US" smtClean="0"/>
              <a:t>Click to edit Master title style</a:t>
            </a:r>
            <a:endParaRPr dirty="0"/>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C07C5E14-300D-4720-B5FE-54C7D96D4160}"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solidFill>
                  <a:schemeClr val="tx1"/>
                </a:solidFill>
                <a:latin typeface="MetricHPE" panose="020B0503030202060203" pitchFamily="34" charset="0"/>
              </a:defRPr>
            </a:lvl1pPr>
          </a:lstStyle>
          <a:p>
            <a:fld id="{B016F8AB-BCEA-4347-8BA6-BE776009BC89}" type="slidenum">
              <a:rPr lang="en-US" smtClean="0"/>
              <a:pPr/>
              <a:t>‹#›</a:t>
            </a:fld>
            <a:endParaRPr lang="en-US"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latin typeface="MetricHPE" panose="020B0503030202060203" pitchFamily="34" charset="0"/>
            </a:endParaRPr>
          </a:p>
        </p:txBody>
      </p:sp>
    </p:spTree>
    <p:extLst>
      <p:ext uri="{BB962C8B-B14F-4D97-AF65-F5344CB8AC3E}">
        <p14:creationId xmlns:p14="http://schemas.microsoft.com/office/powerpoint/2010/main" val="1625641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atin typeface="MetricHPE" panose="020B0503030202060203" pitchFamily="34" charset="0"/>
              </a:defRPr>
            </a:lvl1pPr>
          </a:lstStyle>
          <a:p>
            <a:r>
              <a:rPr lang="en-US" smtClean="0"/>
              <a:t>Click to edit Master title style</a:t>
            </a:r>
            <a:endParaRPr dirty="0"/>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BC7BE07D-E945-4DDF-8452-20009392BF2F}"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solidFill>
                  <a:schemeClr val="tx1"/>
                </a:solidFill>
                <a:latin typeface="MetricHPE" panose="020B0503030202060203" pitchFamily="34" charset="0"/>
              </a:defRPr>
            </a:lvl1pPr>
          </a:lstStyle>
          <a:p>
            <a:fld id="{B016F8AB-BCEA-4347-8BA6-BE776009BC89}" type="slidenum">
              <a:rPr lang="en-US" smtClean="0"/>
              <a:pPr/>
              <a:t>‹#›</a:t>
            </a:fld>
            <a:endParaRPr lang="en-US" dirty="0"/>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dirty="0">
              <a:latin typeface="MetricHPE" panose="020B0503030202060203" pitchFamily="34" charset="0"/>
            </a:endParaRPr>
          </a:p>
        </p:txBody>
      </p:sp>
    </p:spTree>
    <p:extLst>
      <p:ext uri="{BB962C8B-B14F-4D97-AF65-F5344CB8AC3E}">
        <p14:creationId xmlns:p14="http://schemas.microsoft.com/office/powerpoint/2010/main" val="42263455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28613" indent="-328613">
              <a:lnSpc>
                <a:spcPct val="80000"/>
              </a:lnSpc>
              <a:defRPr sz="6000">
                <a:latin typeface="MetricHPE" panose="020B0503030202060203" pitchFamily="34" charset="0"/>
              </a:defRPr>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EFA54ACD-BEB7-4258-A5F3-653792456C00}"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29184" indent="-329184">
              <a:lnSpc>
                <a:spcPct val="80000"/>
              </a:lnSpc>
              <a:defRPr sz="6000">
                <a:latin typeface="MetricHPE" panose="020B0503030202060203" pitchFamily="34" charset="0"/>
              </a:defRPr>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2399C1EB-F401-4F7B-BD9C-AAA165C9F3D7}"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solidFill>
                  <a:schemeClr val="tx1"/>
                </a:solidFill>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364303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Content Placeholder 2"/>
          <p:cNvSpPr>
            <a:spLocks noGrp="1"/>
          </p:cNvSpPr>
          <p:nvPr>
            <p:ph idx="1"/>
          </p:nvPr>
        </p:nvSpPr>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Date Placeholder 1"/>
          <p:cNvSpPr>
            <a:spLocks noGrp="1"/>
          </p:cNvSpPr>
          <p:nvPr>
            <p:ph type="dt" sz="half" idx="10"/>
          </p:nvPr>
        </p:nvSpPr>
        <p:spPr/>
        <p:txBody>
          <a:bodyPr/>
          <a:lstStyle>
            <a:lvl1pPr>
              <a:defRPr>
                <a:latin typeface="MetricHPE" panose="020B0503030202060203" pitchFamily="34" charset="0"/>
              </a:defRPr>
            </a:lvl1pPr>
          </a:lstStyle>
          <a:p>
            <a:fld id="{ECF1CC87-9C4B-4D13-B529-5EAF641302E2}" type="datetime4">
              <a:rPr lang="en-US" smtClean="0"/>
              <a:pPr/>
              <a:t>October 10, 2019</a:t>
            </a:fld>
            <a:endParaRPr lang="en-US" dirty="0"/>
          </a:p>
        </p:txBody>
      </p:sp>
      <p:sp>
        <p:nvSpPr>
          <p:cNvPr id="8" name="Footer Placeholder 7"/>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9" name="Slide Number Placeholder 8"/>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atin typeface="MetricHPE" panose="020B0503030202060203" pitchFamily="34" charset="0"/>
              </a:defRPr>
            </a:lvl1pPr>
          </a:lstStyle>
          <a:p>
            <a:r>
              <a:rPr dirty="0"/>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Content Placeholder 2"/>
          <p:cNvSpPr>
            <a:spLocks noGrp="1"/>
          </p:cNvSpPr>
          <p:nvPr>
            <p:ph idx="1"/>
          </p:nvPr>
        </p:nvSpPr>
        <p:spPr>
          <a:xfrm>
            <a:off x="609600" y="1524000"/>
            <a:ext cx="10969784" cy="4571999"/>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atin typeface="MetricHPE" panose="020B0503030202060203" pitchFamily="34" charset="0"/>
              </a:defRPr>
            </a:lvl1pPr>
          </a:lstStyle>
          <a:p>
            <a:fld id="{AEFA413A-E630-4377-B30C-3545E98CC867}" type="datetime4">
              <a:rPr lang="en-US" smtClean="0"/>
              <a:pPr/>
              <a:t>October 10, 2019</a:t>
            </a:fld>
            <a:endParaRPr lang="en-US" dirty="0"/>
          </a:p>
        </p:txBody>
      </p:sp>
      <p:sp>
        <p:nvSpPr>
          <p:cNvPr id="5" name="Footer Placeholder 4"/>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atin typeface="MetricHPE" panose="020B0503030202060203" pitchFamily="34" charset="0"/>
              </a:defRPr>
            </a:lvl1pPr>
          </a:lstStyle>
          <a:p>
            <a:r>
              <a:rPr dirty="0"/>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heading</a:t>
            </a:r>
          </a:p>
        </p:txBody>
      </p:sp>
      <p:sp>
        <p:nvSpPr>
          <p:cNvPr id="3" name="Content Placeholder 2"/>
          <p:cNvSpPr>
            <a:spLocks noGrp="1"/>
          </p:cNvSpPr>
          <p:nvPr>
            <p:ph idx="1"/>
          </p:nvPr>
        </p:nvSpPr>
        <p:spPr>
          <a:xfrm>
            <a:off x="609600" y="1978152"/>
            <a:ext cx="10969784" cy="4117847"/>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atin typeface="MetricHPE" panose="020B0503030202060203" pitchFamily="34" charset="0"/>
              </a:defRPr>
            </a:lvl1pPr>
          </a:lstStyle>
          <a:p>
            <a:fld id="{2D33DC54-2A66-493A-80B5-8303FBA5D0AD}" type="datetime4">
              <a:rPr lang="en-US" smtClean="0"/>
              <a:pPr/>
              <a:t>October 10, 2019</a:t>
            </a:fld>
            <a:endParaRPr lang="en-US" dirty="0"/>
          </a:p>
        </p:txBody>
      </p:sp>
      <p:sp>
        <p:nvSpPr>
          <p:cNvPr id="5" name="Footer Placeholder 4"/>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26B45FFC-9EEF-4E69-85F5-C8F54747804D}"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6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2" name="Picture 1" descr="20160410_HPE_SF_55_WINDOW_MEETINGS_0904.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607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solidFill>
                  <a:schemeClr val="bg1"/>
                </a:solidFill>
              </a:defRPr>
            </a:lvl1pPr>
          </a:lstStyle>
          <a:p>
            <a:r>
              <a:rPr lang="en-US" dirty="0" smtClean="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smtClean="0"/>
              <a:t>Month day, year</a:t>
            </a:r>
            <a:endParaRPr dirty="0"/>
          </a:p>
        </p:txBody>
      </p:sp>
    </p:spTree>
    <p:extLst>
      <p:ext uri="{BB962C8B-B14F-4D97-AF65-F5344CB8AC3E}">
        <p14:creationId xmlns:p14="http://schemas.microsoft.com/office/powerpoint/2010/main" val="2253749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atin typeface="MetricHPE" panose="020B0503030202060203" pitchFamily="34" charset="0"/>
              </a:defRPr>
            </a:lvl1pPr>
          </a:lstStyle>
          <a:p>
            <a:r>
              <a:rPr dirty="0"/>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Date Placeholder 2"/>
          <p:cNvSpPr>
            <a:spLocks noGrp="1"/>
          </p:cNvSpPr>
          <p:nvPr>
            <p:ph type="dt" sz="half" idx="10"/>
          </p:nvPr>
        </p:nvSpPr>
        <p:spPr/>
        <p:txBody>
          <a:bodyPr/>
          <a:lstStyle>
            <a:lvl1pPr>
              <a:defRPr>
                <a:latin typeface="MetricHPE" panose="020B0503030202060203" pitchFamily="34" charset="0"/>
              </a:defRPr>
            </a:lvl1pPr>
          </a:lstStyle>
          <a:p>
            <a:fld id="{684E3265-88A3-4C30-AE11-BFDF645909E9}" type="datetime4">
              <a:rPr lang="en-US" smtClean="0"/>
              <a:pPr/>
              <a:t>October 10, 2019</a:t>
            </a:fld>
            <a:endParaRPr lang="en-US" dirty="0"/>
          </a:p>
        </p:txBody>
      </p:sp>
      <p:sp>
        <p:nvSpPr>
          <p:cNvPr id="4" name="Footer Placeholder 3"/>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5" name="Slide Number Placeholder 4"/>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MetricHPE" panose="020B0503030202060203" pitchFamily="34" charset="0"/>
              </a:defRPr>
            </a:lvl1pPr>
          </a:lstStyle>
          <a:p>
            <a:fld id="{E9F763D2-AF56-4C60-80C7-7D8FC051005C}" type="datetime4">
              <a:rPr lang="en-US" smtClean="0"/>
              <a:pPr/>
              <a:t>October 10, 2019</a:t>
            </a:fld>
            <a:endParaRPr lang="en-US" dirty="0"/>
          </a:p>
        </p:txBody>
      </p:sp>
      <p:sp>
        <p:nvSpPr>
          <p:cNvPr id="3" name="Footer Placeholder 2"/>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4" name="Slide Number Placeholder 3"/>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Content Placeholder 2"/>
          <p:cNvSpPr>
            <a:spLocks noGrp="1"/>
          </p:cNvSpPr>
          <p:nvPr>
            <p:ph sz="half" idx="1"/>
          </p:nvPr>
        </p:nvSpPr>
        <p:spPr>
          <a:xfrm>
            <a:off x="609441" y="1524000"/>
            <a:ext cx="5303520" cy="4572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905039DC-98B3-47E6-AD46-BA5B72AD8B4A}"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lvl1pPr>
              <a:defRPr>
                <a:latin typeface="MetricHPE" panose="020B0503030202060203" pitchFamily="34" charset="0"/>
              </a:defRPr>
            </a:lvl1pPr>
          </a:lstStyle>
          <a:p>
            <a:fld id="{A48AA38D-5CBD-4E44-A2EB-B3F38A5B8051}" type="datetime4">
              <a:rPr lang="en-US" smtClean="0"/>
              <a:pPr/>
              <a:t>October 10, 2019</a:t>
            </a:fld>
            <a:endParaRPr lang="en-US" dirty="0"/>
          </a:p>
        </p:txBody>
      </p:sp>
      <p:sp>
        <p:nvSpPr>
          <p:cNvPr id="8" name="Footer Placeholder 7"/>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9" name="Slide Number Placeholder 8"/>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atin typeface="MetricHPE" panose="020B0503030202060203" pitchFamily="34" charset="0"/>
              </a:defRPr>
            </a:lvl1pPr>
          </a:lstStyle>
          <a:p>
            <a:r>
              <a:rPr dirty="0"/>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lvl1pPr>
              <a:defRPr>
                <a:latin typeface="MetricHPE" panose="020B0503030202060203" pitchFamily="34" charset="0"/>
              </a:defRPr>
            </a:lvl1pPr>
          </a:lstStyle>
          <a:p>
            <a:fld id="{8F030E74-B79E-47A7-AA1C-BA3D00CC0B4A}" type="datetime4">
              <a:rPr lang="en-US" smtClean="0"/>
              <a:pPr/>
              <a:t>October 10, 2019</a:t>
            </a:fld>
            <a:endParaRPr lang="en-US" dirty="0"/>
          </a:p>
        </p:txBody>
      </p:sp>
      <p:sp>
        <p:nvSpPr>
          <p:cNvPr id="8" name="Footer Placeholder 7"/>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9" name="Slide Number Placeholder 8"/>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lvl1pPr>
              <a:defRPr>
                <a:latin typeface="MetricHPE" panose="020B0503030202060203" pitchFamily="34" charset="0"/>
              </a:defRPr>
            </a:lvl1pPr>
          </a:lstStyle>
          <a:p>
            <a:r>
              <a:rPr lang="en-US" smtClean="0"/>
              <a:t>Click to edit Master title style</a:t>
            </a:r>
            <a:endParaRPr dirty="0"/>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00FDD7F1-9FB6-4CB9-BA1F-25B205B879F3}"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lvl1pPr>
              <a:defRPr>
                <a:latin typeface="MetricHPE" panose="020B0503030202060203" pitchFamily="34" charset="0"/>
              </a:defRPr>
            </a:lvl1pPr>
          </a:lstStyle>
          <a:p>
            <a:r>
              <a:rPr lang="en-US" smtClean="0"/>
              <a:t>Click to edit Master title style</a:t>
            </a:r>
            <a:endParaRPr dirty="0"/>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027D5831-B468-414C-94B5-F04EB43FC0AE}"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atin typeface="MetricHPE" panose="020B0503030202060203" pitchFamily="34" charset="0"/>
              </a:defRPr>
            </a:lvl1pPr>
          </a:lstStyle>
          <a:p>
            <a:r>
              <a:rPr dirty="0"/>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atin typeface="MetricHPE" panose="020B050303020206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727A18C6-3F10-4266-96C9-5D014F3025B2}"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Content Placeholder 2"/>
          <p:cNvSpPr>
            <a:spLocks noGrp="1"/>
          </p:cNvSpPr>
          <p:nvPr>
            <p:ph idx="1"/>
          </p:nvPr>
        </p:nvSpPr>
        <p:spPr>
          <a:xfrm>
            <a:off x="609600" y="1524000"/>
            <a:ext cx="7848600" cy="4572000"/>
          </a:xfrm>
        </p:spPr>
        <p:txBody>
          <a:bodyPr>
            <a:normAutofit/>
          </a:bodyPr>
          <a:lstStyle>
            <a:lvl1pPr>
              <a:defRPr sz="1800">
                <a:latin typeface="MetricHPE" panose="020B0503030202060203" pitchFamily="34" charset="0"/>
              </a:defRPr>
            </a:lvl1pPr>
            <a:lvl2pPr>
              <a:defRPr sz="1600">
                <a:latin typeface="MetricHPE" panose="020B0503030202060203" pitchFamily="34" charset="0"/>
              </a:defRPr>
            </a:lvl2pPr>
            <a:lvl3pPr>
              <a:defRPr sz="1400">
                <a:latin typeface="MetricHPE" panose="020B0503030202060203" pitchFamily="34" charset="0"/>
              </a:defRPr>
            </a:lvl3pPr>
            <a:lvl4pPr>
              <a:defRPr sz="1200">
                <a:latin typeface="MetricHPE" panose="020B0503030202060203" pitchFamily="34" charset="0"/>
              </a:defRPr>
            </a:lvl4pPr>
            <a:lvl5pPr>
              <a:defRPr sz="1200">
                <a:latin typeface="MetricHPE" panose="020B0503030202060203" pitchFamily="34" charset="0"/>
              </a:defRPr>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A6CB1722-4B46-4353-B583-721651D61489}"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atin typeface="MetricHPE" panose="020B0503030202060203" pitchFamily="34" charset="0"/>
              </a:defRPr>
            </a:lvl1pPr>
            <a:lvl2pPr>
              <a:defRPr sz="1400">
                <a:latin typeface="MetricHPE" panose="020B0503030202060203" pitchFamily="34" charset="0"/>
              </a:defRPr>
            </a:lvl2pPr>
            <a:lvl3pPr>
              <a:defRPr sz="1200">
                <a:latin typeface="MetricHPE" panose="020B0503030202060203" pitchFamily="34" charset="0"/>
              </a:defRPr>
            </a:lvl3pPr>
            <a:lvl4pPr>
              <a:defRPr sz="1100">
                <a:latin typeface="MetricHPE" panose="020B0503030202060203" pitchFamily="34" charset="0"/>
              </a:defRPr>
            </a:lvl4pPr>
            <a:lvl5pPr>
              <a:defRPr sz="1100">
                <a:latin typeface="MetricHPE" panose="020B0503030202060203" pitchFamily="34" charset="0"/>
              </a:defRPr>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8B8B1958-F972-48E2-B30C-3D9C71EE7ED1}"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87985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7_Title Slide with Picture">
    <p:bg bwMode="ltGray">
      <p:bgPr>
        <a:solidFill>
          <a:schemeClr val="bg1"/>
        </a:solidFill>
        <a:effectLst/>
      </p:bgPr>
    </p:bg>
    <p:spTree>
      <p:nvGrpSpPr>
        <p:cNvPr id="1" name=""/>
        <p:cNvGrpSpPr/>
        <p:nvPr/>
      </p:nvGrpSpPr>
      <p:grpSpPr>
        <a:xfrm>
          <a:off x="0" y="0"/>
          <a:ext cx="0" cy="0"/>
          <a:chOff x="0" y="0"/>
          <a:chExt cx="0" cy="0"/>
        </a:xfrm>
      </p:grpSpPr>
      <p:pic>
        <p:nvPicPr>
          <p:cNvPr id="3" name="Picture 2" descr="150923_TECH_SCOUT_01_VANCOUVER_PORT_0337_al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descr="hpe ppt cover logos_grn_po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smtClean="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smtClean="0"/>
              <a:t>Month day, year</a:t>
            </a:r>
            <a:endParaRPr dirty="0"/>
          </a:p>
        </p:txBody>
      </p:sp>
    </p:spTree>
    <p:extLst>
      <p:ext uri="{BB962C8B-B14F-4D97-AF65-F5344CB8AC3E}">
        <p14:creationId xmlns:p14="http://schemas.microsoft.com/office/powerpoint/2010/main" val="404585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BF2CF142-9C82-4C83-9B6A-8077B879C1B8}"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atin typeface="MetricHPE" panose="020B0503030202060203" pitchFamily="34" charset="0"/>
              </a:defRPr>
            </a:lvl1pPr>
          </a:lstStyle>
          <a:p>
            <a:r>
              <a:rPr lang="en-US" smtClean="0"/>
              <a:t>Click to edit Master title style</a:t>
            </a:r>
            <a:endParaRPr dirty="0"/>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9C259EE5-F25B-4563-AE58-6B042DD986DA}"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407718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F4CAB0D1-A256-4DFA-8583-35D5EE4CD0DF}"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atin typeface="MetricHPE" panose="020B050303020206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MetricHPE" panose="020B0503030202060203" pitchFamily="34" charset="0"/>
              </a:defRPr>
            </a:lvl1pPr>
          </a:lstStyle>
          <a:p>
            <a:fld id="{B0BBCA58-86AD-4F40-BF66-913A1183EE47}" type="datetime4">
              <a:rPr lang="en-US" smtClean="0"/>
              <a:pPr/>
              <a:t>October 10, 2019</a:t>
            </a:fld>
            <a:endParaRPr lang="en-US" dirty="0"/>
          </a:p>
        </p:txBody>
      </p:sp>
      <p:sp>
        <p:nvSpPr>
          <p:cNvPr id="6" name="Footer Placeholder 5"/>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7" name="Slide Number Placeholder 6"/>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atin typeface="MetricHPE" panose="020B0503030202060203" pitchFamily="34" charset="0"/>
              </a:defRPr>
            </a:lvl1pPr>
          </a:lstStyle>
          <a:p>
            <a:r>
              <a:rPr lang="en-US" smtClean="0"/>
              <a:t>Click to edit Master title style</a:t>
            </a:r>
            <a:endParaRPr dirty="0"/>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panose="020B0503030202060203" pitchFamily="34" charset="0"/>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panose="020B0503030202060203" pitchFamily="34" charset="0"/>
              </a:endParaRPr>
            </a:p>
          </p:txBody>
        </p:sp>
      </p:grpSp>
      <p:sp>
        <p:nvSpPr>
          <p:cNvPr id="9" name="Date Placeholder 8"/>
          <p:cNvSpPr>
            <a:spLocks noGrp="1"/>
          </p:cNvSpPr>
          <p:nvPr>
            <p:ph type="dt" sz="half" idx="15"/>
          </p:nvPr>
        </p:nvSpPr>
        <p:spPr/>
        <p:txBody>
          <a:bodyPr/>
          <a:lstStyle>
            <a:lvl1pPr>
              <a:defRPr>
                <a:latin typeface="MetricHPE" panose="020B0503030202060203" pitchFamily="34" charset="0"/>
              </a:defRPr>
            </a:lvl1pPr>
          </a:lstStyle>
          <a:p>
            <a:fld id="{FB395617-A7D9-4AE8-82B6-3D0A191CDCBE}" type="datetime4">
              <a:rPr lang="en-US" smtClean="0"/>
              <a:pPr/>
              <a:t>October 10, 2019</a:t>
            </a:fld>
            <a:endParaRPr lang="en-US" dirty="0"/>
          </a:p>
        </p:txBody>
      </p:sp>
      <p:sp>
        <p:nvSpPr>
          <p:cNvPr id="12" name="Footer Placeholder 11"/>
          <p:cNvSpPr>
            <a:spLocks noGrp="1"/>
          </p:cNvSpPr>
          <p:nvPr>
            <p:ph type="ftr" sz="quarter" idx="16"/>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13" name="Slide Number Placeholder 12"/>
          <p:cNvSpPr>
            <a:spLocks noGrp="1"/>
          </p:cNvSpPr>
          <p:nvPr>
            <p:ph type="sldNum" sz="quarter" idx="17"/>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atin typeface="MetricHPE" panose="020B0503030202060203" pitchFamily="34" charset="0"/>
              </a:defRPr>
            </a:lvl1pPr>
          </a:lstStyle>
          <a:p>
            <a:r>
              <a:rPr lang="en-US" smtClean="0"/>
              <a:t>Click to edit Master title style</a:t>
            </a:r>
            <a:endParaRPr dirty="0"/>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dirty="0"/>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panose="020B0503030202060203" pitchFamily="34" charset="0"/>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panose="020B0503030202060203" pitchFamily="34" charset="0"/>
              </a:endParaRPr>
            </a:p>
          </p:txBody>
        </p:sp>
      </p:gr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etricHPE" panose="020B0503030202060203" pitchFamily="34" charset="0"/>
              </a:defRPr>
            </a:lvl1p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atin typeface="MetricHPE" panose="020B0503030202060203" pitchFamily="34" charset="0"/>
              </a:defRPr>
            </a:lvl1pPr>
          </a:lstStyle>
          <a:p>
            <a:fld id="{77C6BA28-E443-46F5-AE73-D543F89EF748}" type="datetime4">
              <a:rPr lang="en-US" smtClean="0"/>
              <a:pPr/>
              <a:t>October 10, 2019</a:t>
            </a:fld>
            <a:endParaRPr lang="en-US" dirty="0"/>
          </a:p>
        </p:txBody>
      </p:sp>
      <p:sp>
        <p:nvSpPr>
          <p:cNvPr id="5" name="Footer Placeholder 4"/>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53926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atin typeface="MetricHPE" panose="020B0503030202060203" pitchFamily="34" charset="0"/>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609600" y="519235"/>
            <a:ext cx="9677400" cy="5576765"/>
          </a:xfrm>
        </p:spPr>
        <p:txBody>
          <a:bodyPr vert="eaVert"/>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lvl1pPr>
              <a:defRPr>
                <a:latin typeface="MetricHPE" panose="020B0503030202060203" pitchFamily="34" charset="0"/>
              </a:defRPr>
            </a:lvl1pPr>
          </a:lstStyle>
          <a:p>
            <a:fld id="{1452EE1A-1BE0-474E-808D-00D5A7797660}" type="datetime4">
              <a:rPr lang="en-US" smtClean="0"/>
              <a:pPr/>
              <a:t>October 10, 2019</a:t>
            </a:fld>
            <a:endParaRPr lang="en-US" dirty="0"/>
          </a:p>
        </p:txBody>
      </p:sp>
      <p:sp>
        <p:nvSpPr>
          <p:cNvPr id="5" name="Footer Placeholder 4"/>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6501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7_Title Slide with Picture">
    <p:bg bwMode="ltGray">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 y="1549"/>
            <a:ext cx="12188012" cy="6854899"/>
          </a:xfrm>
          <a:prstGeom prst="rect">
            <a:avLst/>
          </a:prstGeom>
        </p:spPr>
      </p:pic>
      <p:pic>
        <p:nvPicPr>
          <p:cNvPr id="10" name="Picture 9" descr="hpe ppt cover logos_grn_po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a:t>Title slide with </a:t>
            </a:r>
            <a:r>
              <a:rPr lang="pl-PL" dirty="0"/>
              <a:t/>
            </a:r>
            <a:br>
              <a:rPr lang="pl-PL" dirty="0"/>
            </a:br>
            <a:r>
              <a:rPr lang="en-US" dirty="0"/>
              <a:t>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76233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8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descr="20150930_63_MTN_BIKERS_0724.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solidFill>
                  <a:schemeClr val="bg1"/>
                </a:solidFill>
              </a:defRPr>
            </a:lvl1pPr>
          </a:lstStyle>
          <a:p>
            <a:r>
              <a:rPr lang="en-US" dirty="0" smtClean="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bg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smtClean="0"/>
              <a:t>Month day, year</a:t>
            </a:r>
            <a:endParaRPr dirty="0"/>
          </a:p>
        </p:txBody>
      </p:sp>
    </p:spTree>
    <p:extLst>
      <p:ext uri="{BB962C8B-B14F-4D97-AF65-F5344CB8AC3E}">
        <p14:creationId xmlns:p14="http://schemas.microsoft.com/office/powerpoint/2010/main" val="10099297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3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2" name="Picture 1" descr="GettyImages-499713957_original.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smtClean="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smtClean="0"/>
              <a:t>Month day, year</a:t>
            </a:r>
            <a:endParaRPr dirty="0"/>
          </a:p>
        </p:txBody>
      </p:sp>
    </p:spTree>
    <p:extLst>
      <p:ext uri="{BB962C8B-B14F-4D97-AF65-F5344CB8AC3E}">
        <p14:creationId xmlns:p14="http://schemas.microsoft.com/office/powerpoint/2010/main" val="2241107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9_Title Slide with Dark Picture">
    <p:bg bwMode="ltGray">
      <p:bgPr>
        <a:solidFill>
          <a:schemeClr val="tx1"/>
        </a:solidFill>
        <a:effectLst/>
      </p:bgPr>
    </p:bg>
    <p:spTree>
      <p:nvGrpSpPr>
        <p:cNvPr id="1" name=""/>
        <p:cNvGrpSpPr/>
        <p:nvPr/>
      </p:nvGrpSpPr>
      <p:grpSpPr>
        <a:xfrm>
          <a:off x="0" y="0"/>
          <a:ext cx="0" cy="0"/>
          <a:chOff x="0" y="0"/>
          <a:chExt cx="0" cy="0"/>
        </a:xfrm>
      </p:grpSpPr>
      <p:pic>
        <p:nvPicPr>
          <p:cNvPr id="3" name="Picture 2" descr="20140812_HP_Brazil_10_Supplemental_I7V2760_original.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06423" y="456997"/>
            <a:ext cx="3035808" cy="1225296"/>
          </a:xfrm>
          <a:prstGeom prst="rect">
            <a:avLst/>
          </a:prstGeom>
        </p:spPr>
      </p:pic>
      <p:sp>
        <p:nvSpPr>
          <p:cNvPr id="11" name="Title 4"/>
          <p:cNvSpPr>
            <a:spLocks noGrp="1"/>
          </p:cNvSpPr>
          <p:nvPr>
            <p:ph type="title" hasCustomPrompt="1"/>
          </p:nvPr>
        </p:nvSpPr>
        <p:spPr>
          <a:xfrm>
            <a:off x="610393" y="2209800"/>
            <a:ext cx="8229600" cy="1905000"/>
          </a:xfrm>
        </p:spPr>
        <p:txBody>
          <a:bodyPr anchor="b"/>
          <a:lstStyle>
            <a:lvl1pPr>
              <a:lnSpc>
                <a:spcPct val="80000"/>
              </a:lnSpc>
              <a:defRPr sz="6600"/>
            </a:lvl1pPr>
          </a:lstStyle>
          <a:p>
            <a:r>
              <a:rPr lang="en-US" dirty="0" smtClean="0"/>
              <a:t>Title slide with picture</a:t>
            </a:r>
            <a:endParaRPr dirty="0"/>
          </a:p>
        </p:txBody>
      </p:sp>
      <p:sp>
        <p:nvSpPr>
          <p:cNvPr id="13" name="Subtitle 2"/>
          <p:cNvSpPr>
            <a:spLocks noGrp="1"/>
          </p:cNvSpPr>
          <p:nvPr>
            <p:ph type="subTitle" idx="1" hasCustomPrompt="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 name and title</a:t>
            </a:r>
            <a:endParaRPr dirty="0"/>
          </a:p>
        </p:txBody>
      </p:sp>
      <p:sp>
        <p:nvSpPr>
          <p:cNvPr id="14"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smtClean="0"/>
              <a:t>Month day, year</a:t>
            </a:r>
            <a:endParaRPr dirty="0"/>
          </a:p>
        </p:txBody>
      </p:sp>
    </p:spTree>
    <p:extLst>
      <p:ext uri="{BB962C8B-B14F-4D97-AF65-F5344CB8AC3E}">
        <p14:creationId xmlns:p14="http://schemas.microsoft.com/office/powerpoint/2010/main" val="2252273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atin typeface="MetricHPE" panose="020B0503030202060203" pitchFamily="34" charset="0"/>
              </a:defRPr>
            </a:lvl1pPr>
          </a:lstStyle>
          <a:p>
            <a:r>
              <a:rPr lang="en-US" smtClean="0"/>
              <a:t>Click to edit Master title style</a:t>
            </a:r>
            <a:endParaRPr dirty="0"/>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panose="020B0503030202060203" pitchFamily="34" charset="0"/>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panose="020B0503030202060203" pitchFamily="34" charset="0"/>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atin typeface="MetricHPE" panose="020B0503030202060203" pitchFamily="34" charset="0"/>
              </a:defRPr>
            </a:lvl1pPr>
          </a:lstStyle>
          <a:p>
            <a:r>
              <a:rPr lang="en-US" smtClean="0"/>
              <a:t>Click to edit Master title style</a:t>
            </a:r>
            <a:endParaRPr dirty="0"/>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latin typeface="MetricHPE" panose="020B050303020206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etricHPE" panose="020B0503030202060203" pitchFamily="34" charset="0"/>
              </a:defRPr>
            </a:lvl1pPr>
          </a:lstStyle>
          <a:p>
            <a:fld id="{1D654495-4BF5-4727-99D4-DFD1D0597350}" type="datetime4">
              <a:rPr lang="en-US" smtClean="0"/>
              <a:pPr/>
              <a:t>October 10, 2019</a:t>
            </a:fld>
            <a:endParaRPr lang="en-US" dirty="0"/>
          </a:p>
        </p:txBody>
      </p:sp>
      <p:sp>
        <p:nvSpPr>
          <p:cNvPr id="5" name="Footer Placeholder 4"/>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latin typeface="MetricHPE" panose="020B0503030202060203" pitchFamily="34" charset="0"/>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latin typeface="MetricHPE" panose="020B0503030202060203" pitchFamily="34" charset="0"/>
              </a:defRPr>
            </a:lvl1pPr>
          </a:lstStyle>
          <a:p>
            <a:r>
              <a:rPr lang="en-US" smtClean="0"/>
              <a:t>Click to edit Master title style</a:t>
            </a:r>
            <a:endParaRPr dirty="0"/>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latin typeface="MetricHPE" panose="020B050303020206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MetricHPE" panose="020B0503030202060203" pitchFamily="34" charset="0"/>
              </a:defRPr>
            </a:lvl1pPr>
          </a:lstStyle>
          <a:p>
            <a:fld id="{74A90477-F864-462B-BF44-00D67B14D858}" type="datetime4">
              <a:rPr lang="en-US" smtClean="0"/>
              <a:pPr/>
              <a:t>October 10, 2019</a:t>
            </a:fld>
            <a:endParaRPr lang="en-US" dirty="0"/>
          </a:p>
        </p:txBody>
      </p:sp>
      <p:sp>
        <p:nvSpPr>
          <p:cNvPr id="5" name="Footer Placeholder 4"/>
          <p:cNvSpPr>
            <a:spLocks noGrp="1"/>
          </p:cNvSpPr>
          <p:nvPr>
            <p:ph type="ftr" sz="quarter" idx="11"/>
          </p:nvPr>
        </p:nvSpPr>
        <p:spPr/>
        <p:txBody>
          <a:bodyPr/>
          <a:lstStyle>
            <a:lvl1pPr>
              <a:defRPr>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12"/>
          </p:nvPr>
        </p:nvSpPr>
        <p:spPr/>
        <p:txBody>
          <a:bodyPr/>
          <a:lstStyle>
            <a:lvl1pPr>
              <a:defRPr>
                <a:latin typeface="MetricHPE" panose="020B0503030202060203" pitchFamily="34" charset="0"/>
              </a:defRPr>
            </a:lvl1pPr>
          </a:lstStyle>
          <a:p>
            <a:fld id="{B016F8AB-BCEA-4347-8BA6-BE776009BC89}" type="slidenum">
              <a:rPr lang="en-US" smtClean="0"/>
              <a:pPr/>
              <a:t>‹#›</a:t>
            </a:fld>
            <a:endParaRPr lang="en-US"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dirty="0"/>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Rectangle 6"/>
          <p:cNvSpPr/>
          <p:nvPr/>
        </p:nvSpPr>
        <p:spPr>
          <a:xfrm>
            <a:off x="608012" y="437706"/>
            <a:ext cx="10972800" cy="18288"/>
          </a:xfrm>
          <a:prstGeom prst="rect">
            <a:avLst/>
          </a:prstGeom>
          <a:solidFill>
            <a:srgbClr val="01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dirty="0">
              <a:latin typeface="MetricHPE" panose="020B0503030202060203" pitchFamily="34" charset="0"/>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latin typeface="MetricHPE" panose="020B0503030202060203" pitchFamily="34" charset="0"/>
              </a:defRPr>
            </a:lvl1pPr>
          </a:lstStyle>
          <a:p>
            <a:fld id="{65FD8143-BFA3-46F8-9B90-B0E5CFAF7F7C}" type="datetime4">
              <a:rPr lang="en-US" smtClean="0"/>
              <a:pPr/>
              <a:t>October 10, 2019</a:t>
            </a:fld>
            <a:endParaRPr lang="en-US" dirty="0"/>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latin typeface="MetricHPE" panose="020B0503030202060203" pitchFamily="34" charset="0"/>
              </a:defRPr>
            </a:lvl1pPr>
          </a:lstStyle>
          <a:p>
            <a:r>
              <a:rPr lang="en-US" dirty="0" smtClean="0"/>
              <a:t>Private | Confidential | Internal Use Only </a:t>
            </a:r>
            <a:endParaRPr lang="en-US" dirty="0"/>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latin typeface="MetricHPE" panose="020B0503030202060203" pitchFamily="34" charset="0"/>
              </a:defRPr>
            </a:lvl1pPr>
          </a:lstStyle>
          <a:p>
            <a:fld id="{B016F8AB-BCEA-4347-8BA6-BE776009BC89}" type="slidenum">
              <a:rPr lang="en-US" smtClean="0"/>
              <a:pPr/>
              <a:t>‹#›</a:t>
            </a:fld>
            <a:endParaRPr lang="en-US" dirty="0"/>
          </a:p>
        </p:txBody>
      </p:sp>
      <p:grpSp>
        <p:nvGrpSpPr>
          <p:cNvPr id="11" name="Group 10"/>
          <p:cNvGrpSpPr/>
          <p:nvPr/>
        </p:nvGrpSpPr>
        <p:grpSpPr>
          <a:xfrm>
            <a:off x="610272" y="6248401"/>
            <a:ext cx="969471" cy="390524"/>
            <a:chOff x="610272" y="6248401"/>
            <a:chExt cx="969471" cy="390524"/>
          </a:xfrm>
        </p:grpSpPr>
        <p:sp>
          <p:nvSpPr>
            <p:cNvPr id="9" name="Freeform 5"/>
            <p:cNvSpPr>
              <a:spLocks noEditPoints="1"/>
            </p:cNvSpPr>
            <p:nvPr/>
          </p:nvSpPr>
          <p:spPr bwMode="auto">
            <a:xfrm>
              <a:off x="610272" y="6248401"/>
              <a:ext cx="332015" cy="92199"/>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sp>
          <p:nvSpPr>
            <p:cNvPr id="10" name="Freeform 6"/>
            <p:cNvSpPr>
              <a:spLocks noEditPoints="1"/>
            </p:cNvSpPr>
            <p:nvPr/>
          </p:nvSpPr>
          <p:spPr bwMode="auto">
            <a:xfrm>
              <a:off x="610272" y="6400500"/>
              <a:ext cx="969471" cy="238425"/>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dirty="0">
                <a:latin typeface="MetricHPE" panose="020B0503030202060203" pitchFamily="34" charset="0"/>
              </a:endParaRPr>
            </a:p>
          </p:txBody>
        </p:sp>
      </p:gr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60" r:id="rId7"/>
    <p:sldLayoutId id="2147483651" r:id="rId8"/>
    <p:sldLayoutId id="2147483661" r:id="rId9"/>
    <p:sldLayoutId id="2147483662" r:id="rId10"/>
    <p:sldLayoutId id="2147483663" r:id="rId11"/>
    <p:sldLayoutId id="2147483664" r:id="rId12"/>
    <p:sldLayoutId id="2147483665" r:id="rId13"/>
    <p:sldLayoutId id="2147483666" r:id="rId14"/>
    <p:sldLayoutId id="2147483667" r:id="rId15"/>
    <p:sldLayoutId id="2147483650" r:id="rId16"/>
    <p:sldLayoutId id="2147483668" r:id="rId17"/>
    <p:sldLayoutId id="2147483669" r:id="rId18"/>
    <p:sldLayoutId id="2147483654" r:id="rId19"/>
    <p:sldLayoutId id="2147483679" r:id="rId20"/>
    <p:sldLayoutId id="2147483655" r:id="rId21"/>
    <p:sldLayoutId id="2147483652" r:id="rId22"/>
    <p:sldLayoutId id="2147483653" r:id="rId23"/>
    <p:sldLayoutId id="2147483670" r:id="rId24"/>
    <p:sldLayoutId id="2147483671" r:id="rId25"/>
    <p:sldLayoutId id="2147483672" r:id="rId26"/>
    <p:sldLayoutId id="2147483673" r:id="rId27"/>
    <p:sldLayoutId id="2147483656" r:id="rId28"/>
    <p:sldLayoutId id="2147483674" r:id="rId29"/>
    <p:sldLayoutId id="2147483657" r:id="rId30"/>
    <p:sldLayoutId id="2147483675" r:id="rId31"/>
    <p:sldLayoutId id="2147483676" r:id="rId32"/>
    <p:sldLayoutId id="2147483677" r:id="rId33"/>
    <p:sldLayoutId id="2147483678" r:id="rId34"/>
    <p:sldLayoutId id="2147483649" r:id="rId35"/>
    <p:sldLayoutId id="2147483658" r:id="rId36"/>
    <p:sldLayoutId id="2147483659" r:id="rId37"/>
    <p:sldLayoutId id="2147483689"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etricHPE" panose="020B0503030202060203" pitchFamily="34" charset="0"/>
          <a:ea typeface="+mj-ea"/>
          <a:cs typeface="+mj-cs"/>
        </a:defRPr>
      </a:lvl1pPr>
    </p:titleStyle>
    <p:bodyStyle>
      <a:lvl1pPr marL="182880" indent="-182880" algn="l" defTabSz="914400" rtl="0" eaLnBrk="1" latinLnBrk="0" hangingPunct="1">
        <a:lnSpc>
          <a:spcPct val="90000"/>
        </a:lnSpc>
        <a:spcBef>
          <a:spcPts val="1200"/>
        </a:spcBef>
        <a:buClr>
          <a:schemeClr val="tx1"/>
        </a:buClr>
        <a:buFont typeface="Arial" panose="020B0604020202020204" pitchFamily="34" charset="0"/>
        <a:buChar char="–"/>
        <a:defRPr sz="1800" kern="1200">
          <a:solidFill>
            <a:schemeClr val="tx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600"/>
        </a:spcBef>
        <a:buClr>
          <a:schemeClr val="tx1"/>
        </a:buClr>
        <a:buFont typeface="Arial" panose="020B0604020202020204" pitchFamily="34" charset="0"/>
        <a:buChar char="–"/>
        <a:defRPr sz="1400" kern="1200">
          <a:solidFill>
            <a:schemeClr val="tx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
          <a:schemeClr val="tx1"/>
        </a:buClr>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userDrawn="1">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Spectre of a Meltdown</a:t>
            </a:r>
            <a:endParaRPr lang="en-GB" dirty="0"/>
          </a:p>
        </p:txBody>
      </p:sp>
      <p:sp>
        <p:nvSpPr>
          <p:cNvPr id="5" name="Subtitle 4"/>
          <p:cNvSpPr>
            <a:spLocks noGrp="1"/>
          </p:cNvSpPr>
          <p:nvPr>
            <p:ph type="subTitle" idx="1"/>
          </p:nvPr>
        </p:nvSpPr>
        <p:spPr/>
        <p:txBody>
          <a:bodyPr/>
          <a:lstStyle/>
          <a:p>
            <a:r>
              <a:rPr lang="en-GB" dirty="0" smtClean="0"/>
              <a:t>Mohan Parthasarathy</a:t>
            </a:r>
          </a:p>
          <a:p>
            <a:r>
              <a:rPr lang="en-GB" dirty="0" smtClean="0"/>
              <a:t>Technical Architect, HPE</a:t>
            </a:r>
            <a:endParaRPr lang="en-GB" dirty="0"/>
          </a:p>
        </p:txBody>
      </p:sp>
      <p:sp>
        <p:nvSpPr>
          <p:cNvPr id="6" name="Text Placeholder 5"/>
          <p:cNvSpPr>
            <a:spLocks noGrp="1"/>
          </p:cNvSpPr>
          <p:nvPr>
            <p:ph type="body" sz="quarter" idx="13"/>
          </p:nvPr>
        </p:nvSpPr>
        <p:spPr/>
        <p:txBody>
          <a:bodyPr/>
          <a:lstStyle/>
          <a:p>
            <a:r>
              <a:rPr lang="en-GB" dirty="0" smtClean="0"/>
              <a:t>October 11</a:t>
            </a:r>
            <a:r>
              <a:rPr lang="en-GB" baseline="30000" dirty="0" smtClean="0"/>
              <a:t>th</a:t>
            </a:r>
            <a:r>
              <a:rPr lang="en-GB" dirty="0" smtClean="0"/>
              <a:t>, 2019</a:t>
            </a:r>
            <a:endParaRPr lang="en-GB" dirty="0"/>
          </a:p>
        </p:txBody>
      </p:sp>
    </p:spTree>
    <p:extLst>
      <p:ext uri="{BB962C8B-B14F-4D97-AF65-F5344CB8AC3E}">
        <p14:creationId xmlns:p14="http://schemas.microsoft.com/office/powerpoint/2010/main" val="34302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Meltdown (v3) </a:t>
            </a:r>
            <a:endParaRPr lang="en-US" dirty="0"/>
          </a:p>
        </p:txBody>
      </p:sp>
      <p:sp>
        <p:nvSpPr>
          <p:cNvPr id="2" name="Content Placeholder 1"/>
          <p:cNvSpPr>
            <a:spLocks noGrp="1"/>
          </p:cNvSpPr>
          <p:nvPr>
            <p:ph idx="1"/>
          </p:nvPr>
        </p:nvSpPr>
        <p:spPr>
          <a:xfrm>
            <a:off x="609600" y="990601"/>
            <a:ext cx="10969784" cy="5334000"/>
          </a:xfrm>
        </p:spPr>
        <p:txBody>
          <a:bodyPr>
            <a:normAutofit lnSpcReduction="10000"/>
          </a:bodyPr>
          <a:lstStyle/>
          <a:p>
            <a:r>
              <a:rPr lang="en-US" dirty="0" smtClean="0"/>
              <a:t>The Meltdown attack is a similar attack which exploits out-of-order execution on processors. Speculation is a more restricted form of out-of-order execution related to conditional branches and branch predictions.</a:t>
            </a:r>
          </a:p>
          <a:p>
            <a:r>
              <a:rPr lang="en-US" dirty="0" smtClean="0"/>
              <a:t>It relies on the observation that when an instruction causes a trap, following executions that were executed out-of-order are aborted.</a:t>
            </a:r>
          </a:p>
          <a:p>
            <a:r>
              <a:rPr lang="en-US" dirty="0" smtClean="0"/>
              <a:t>It also exploits a vulnerability specific to Intel x86 processors due to which speculatively executed instructions can bypass memory protection.</a:t>
            </a:r>
          </a:p>
          <a:p>
            <a:r>
              <a:rPr lang="en-US" dirty="0" smtClean="0"/>
              <a:t>This allows access to kernel memory from user space. The access causes a trap but before the trap is issued, code that follows the access leaks information through the cache similar to </a:t>
            </a:r>
            <a:r>
              <a:rPr lang="en-US" dirty="0" err="1" smtClean="0"/>
              <a:t>spectre</a:t>
            </a:r>
            <a:r>
              <a:rPr lang="en-US" dirty="0" smtClean="0"/>
              <a:t>.</a:t>
            </a:r>
          </a:p>
          <a:p>
            <a:r>
              <a:rPr lang="en-US" dirty="0" smtClean="0"/>
              <a:t>Impacts mainly Intel x86 but Power also seems to be vulnerable to a smaller extent.</a:t>
            </a:r>
          </a:p>
          <a:p>
            <a:r>
              <a:rPr lang="en-US" dirty="0" smtClean="0"/>
              <a:t>Code Snippet :</a:t>
            </a:r>
            <a:endParaRPr lang="en-US" dirty="0"/>
          </a:p>
          <a:p>
            <a:pPr marL="0" indent="0">
              <a:buNone/>
            </a:pPr>
            <a:r>
              <a:rPr lang="en-US" dirty="0" smtClean="0"/>
              <a:t>		</a:t>
            </a:r>
            <a:r>
              <a:rPr lang="en-US" dirty="0" err="1" smtClean="0"/>
              <a:t>rcx</a:t>
            </a:r>
            <a:r>
              <a:rPr lang="en-US" dirty="0" smtClean="0"/>
              <a:t>=kernel address; </a:t>
            </a:r>
            <a:r>
              <a:rPr lang="en-US" dirty="0" err="1" smtClean="0"/>
              <a:t>rbx</a:t>
            </a:r>
            <a:r>
              <a:rPr lang="en-US" dirty="0" smtClean="0"/>
              <a:t>=</a:t>
            </a:r>
            <a:r>
              <a:rPr lang="en-US" dirty="0" err="1" smtClean="0"/>
              <a:t>probe_array</a:t>
            </a:r>
            <a:r>
              <a:rPr lang="en-US" dirty="0" smtClean="0"/>
              <a:t>;</a:t>
            </a:r>
          </a:p>
          <a:p>
            <a:pPr marL="0" indent="0">
              <a:buNone/>
            </a:pPr>
            <a:r>
              <a:rPr lang="en-US" dirty="0"/>
              <a:t>	</a:t>
            </a:r>
            <a:r>
              <a:rPr lang="en-US" dirty="0" smtClean="0"/>
              <a:t>	retry  :</a:t>
            </a:r>
          </a:p>
          <a:p>
            <a:pPr marL="0" indent="0">
              <a:buNone/>
            </a:pPr>
            <a:r>
              <a:rPr lang="en-US" dirty="0"/>
              <a:t>	</a:t>
            </a:r>
            <a:r>
              <a:rPr lang="en-US" dirty="0" smtClean="0"/>
              <a:t>	</a:t>
            </a:r>
            <a:r>
              <a:rPr lang="en-US" dirty="0" err="1" smtClean="0"/>
              <a:t>mov</a:t>
            </a:r>
            <a:r>
              <a:rPr lang="en-US" dirty="0" smtClean="0"/>
              <a:t> al, byte[</a:t>
            </a:r>
            <a:r>
              <a:rPr lang="en-US" dirty="0" err="1" smtClean="0"/>
              <a:t>rcx</a:t>
            </a:r>
            <a:r>
              <a:rPr lang="en-US" dirty="0" smtClean="0"/>
              <a:t>]</a:t>
            </a:r>
          </a:p>
          <a:p>
            <a:pPr marL="0" indent="0">
              <a:buNone/>
            </a:pPr>
            <a:r>
              <a:rPr lang="en-US" dirty="0"/>
              <a:t>	</a:t>
            </a:r>
            <a:r>
              <a:rPr lang="en-US" dirty="0" smtClean="0"/>
              <a:t>	</a:t>
            </a:r>
            <a:r>
              <a:rPr lang="en-US" dirty="0" err="1" smtClean="0"/>
              <a:t>shl</a:t>
            </a:r>
            <a:r>
              <a:rPr lang="en-US" dirty="0" smtClean="0"/>
              <a:t> </a:t>
            </a:r>
            <a:r>
              <a:rPr lang="en-US" dirty="0" err="1" smtClean="0"/>
              <a:t>rax</a:t>
            </a:r>
            <a:r>
              <a:rPr lang="en-US" dirty="0" smtClean="0"/>
              <a:t>, 0xc;</a:t>
            </a:r>
          </a:p>
          <a:p>
            <a:pPr marL="0" indent="0">
              <a:buNone/>
            </a:pPr>
            <a:r>
              <a:rPr lang="en-US" dirty="0"/>
              <a:t>	</a:t>
            </a:r>
            <a:r>
              <a:rPr lang="en-US" dirty="0" smtClean="0"/>
              <a:t>	</a:t>
            </a:r>
            <a:r>
              <a:rPr lang="en-US" dirty="0" err="1" smtClean="0"/>
              <a:t>jz</a:t>
            </a:r>
            <a:r>
              <a:rPr lang="en-US" dirty="0" smtClean="0"/>
              <a:t> retry</a:t>
            </a:r>
          </a:p>
          <a:p>
            <a:pPr marL="0" indent="0">
              <a:buNone/>
            </a:pPr>
            <a:r>
              <a:rPr lang="en-US" dirty="0"/>
              <a:t>	</a:t>
            </a:r>
            <a:r>
              <a:rPr lang="en-US" dirty="0" smtClean="0"/>
              <a:t>	</a:t>
            </a:r>
            <a:r>
              <a:rPr lang="en-US" dirty="0" err="1" smtClean="0"/>
              <a:t>mov</a:t>
            </a:r>
            <a:r>
              <a:rPr lang="en-US" dirty="0" smtClean="0"/>
              <a:t> </a:t>
            </a:r>
            <a:r>
              <a:rPr lang="en-US" dirty="0" err="1" smtClean="0"/>
              <a:t>rbx</a:t>
            </a:r>
            <a:r>
              <a:rPr lang="en-US" dirty="0" smtClean="0"/>
              <a:t>, qword [</a:t>
            </a:r>
            <a:r>
              <a:rPr lang="en-US" dirty="0" err="1" smtClean="0"/>
              <a:t>rbx</a:t>
            </a:r>
            <a:r>
              <a:rPr lang="en-US" dirty="0" smtClean="0"/>
              <a:t> + </a:t>
            </a:r>
            <a:r>
              <a:rPr lang="en-US" dirty="0" err="1" smtClean="0"/>
              <a:t>rax</a:t>
            </a:r>
            <a:r>
              <a:rPr lang="en-US" dirty="0"/>
              <a:t>]</a:t>
            </a:r>
            <a:endParaRPr lang="en-US" dirty="0" smtClean="0"/>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10</a:t>
            </a:fld>
            <a:endParaRPr lang="en-US"/>
          </a:p>
        </p:txBody>
      </p:sp>
    </p:spTree>
    <p:extLst>
      <p:ext uri="{BB962C8B-B14F-4D97-AF65-F5344CB8AC3E}">
        <p14:creationId xmlns:p14="http://schemas.microsoft.com/office/powerpoint/2010/main" val="128305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Meltdown continued..</a:t>
            </a:r>
            <a:endParaRPr lang="en-US" dirty="0"/>
          </a:p>
        </p:txBody>
      </p:sp>
      <p:sp>
        <p:nvSpPr>
          <p:cNvPr id="3" name="Content Placeholder 2"/>
          <p:cNvSpPr>
            <a:spLocks noGrp="1"/>
          </p:cNvSpPr>
          <p:nvPr>
            <p:ph idx="1"/>
          </p:nvPr>
        </p:nvSpPr>
        <p:spPr>
          <a:xfrm>
            <a:off x="609600" y="1219200"/>
            <a:ext cx="10969784" cy="4571999"/>
          </a:xfrm>
        </p:spPr>
        <p:txBody>
          <a:bodyPr>
            <a:normAutofit/>
          </a:bodyPr>
          <a:lstStyle/>
          <a:p>
            <a:r>
              <a:rPr lang="en-US" dirty="0" smtClean="0"/>
              <a:t>Foreshadow/Meltdown-P  (PTE bit manipulation to access physical memory)</a:t>
            </a:r>
          </a:p>
          <a:p>
            <a:r>
              <a:rPr lang="en-US" dirty="0" smtClean="0"/>
              <a:t>Foreshadow-NG/L1TF</a:t>
            </a:r>
          </a:p>
          <a:p>
            <a:pPr lvl="1"/>
            <a:r>
              <a:rPr lang="en-US" dirty="0"/>
              <a:t>Exploits the speculative execution during a page fault when the present bit is cleared for </a:t>
            </a:r>
            <a:r>
              <a:rPr lang="en-US" dirty="0" smtClean="0"/>
              <a:t>a PTE</a:t>
            </a:r>
            <a:endParaRPr lang="en-US" dirty="0"/>
          </a:p>
          <a:p>
            <a:pPr lvl="1"/>
            <a:r>
              <a:rPr lang="en-US" dirty="0" smtClean="0"/>
              <a:t>Fix </a:t>
            </a:r>
            <a:r>
              <a:rPr lang="en-US" dirty="0"/>
              <a:t>: L1D cache flush on privilege boundaries</a:t>
            </a:r>
            <a:endParaRPr lang="en-US" dirty="0" smtClean="0"/>
          </a:p>
          <a:p>
            <a:r>
              <a:rPr lang="en-US" dirty="0" err="1" smtClean="0"/>
              <a:t>LazyFP</a:t>
            </a:r>
            <a:r>
              <a:rPr lang="en-US" dirty="0" smtClean="0"/>
              <a:t> </a:t>
            </a:r>
          </a:p>
          <a:p>
            <a:r>
              <a:rPr lang="en-US" dirty="0" smtClean="0"/>
              <a:t>Meltdown-GP (Variant 3a/System Register Bypass) – </a:t>
            </a:r>
            <a:r>
              <a:rPr lang="en-US" dirty="0" err="1" smtClean="0"/>
              <a:t>rdmsr</a:t>
            </a:r>
            <a:endParaRPr lang="en-US" dirty="0" smtClean="0"/>
          </a:p>
          <a:p>
            <a:r>
              <a:rPr lang="en-US" dirty="0" smtClean="0"/>
              <a:t>RIDL (Line Fill Buffer)/</a:t>
            </a:r>
            <a:r>
              <a:rPr lang="en-US" dirty="0" err="1" smtClean="0"/>
              <a:t>ZombieLoad</a:t>
            </a:r>
            <a:r>
              <a:rPr lang="en-US" dirty="0" smtClean="0"/>
              <a:t> (Line Fill Buffer)</a:t>
            </a:r>
          </a:p>
          <a:p>
            <a:pPr lvl="1"/>
            <a:r>
              <a:rPr lang="en-US" dirty="0" smtClean="0"/>
              <a:t>Exploits in-flight data in the Line Fill Buffers (LFBs)</a:t>
            </a:r>
          </a:p>
          <a:p>
            <a:r>
              <a:rPr lang="en-US" dirty="0" smtClean="0"/>
              <a:t>Fallout (Store Buffers)</a:t>
            </a:r>
          </a:p>
          <a:p>
            <a:pPr lvl="1"/>
            <a:r>
              <a:rPr lang="en-US" dirty="0" smtClean="0"/>
              <a:t>Exploits in-flight data in the Store  Buffers (SBs)</a:t>
            </a:r>
          </a:p>
        </p:txBody>
      </p:sp>
      <p:sp>
        <p:nvSpPr>
          <p:cNvPr id="4" name="Slide Number Placeholder 3"/>
          <p:cNvSpPr>
            <a:spLocks noGrp="1"/>
          </p:cNvSpPr>
          <p:nvPr>
            <p:ph type="sldNum" sz="quarter" idx="12"/>
          </p:nvPr>
        </p:nvSpPr>
        <p:spPr/>
        <p:txBody>
          <a:bodyPr/>
          <a:lstStyle/>
          <a:p>
            <a:fld id="{B016F8AB-BCEA-4347-8BA6-BE776009BC89}" type="slidenum">
              <a:rPr lang="en-US" smtClean="0"/>
              <a:pPr/>
              <a:t>11</a:t>
            </a:fld>
            <a:endParaRPr lang="en-US"/>
          </a:p>
        </p:txBody>
      </p:sp>
    </p:spTree>
    <p:extLst>
      <p:ext uri="{BB962C8B-B14F-4D97-AF65-F5344CB8AC3E}">
        <p14:creationId xmlns:p14="http://schemas.microsoft.com/office/powerpoint/2010/main" val="60609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Exploits</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07225502"/>
              </p:ext>
            </p:extLst>
          </p:nvPr>
        </p:nvGraphicFramePr>
        <p:xfrm>
          <a:off x="304800" y="914400"/>
          <a:ext cx="11658600" cy="5105398"/>
        </p:xfrm>
        <a:graphic>
          <a:graphicData uri="http://schemas.openxmlformats.org/drawingml/2006/table">
            <a:tbl>
              <a:tblPr firstRow="1" bandRow="1">
                <a:tableStyleId>{5DA37D80-6434-44D0-A028-1B22A696006F}</a:tableStyleId>
              </a:tblPr>
              <a:tblGrid>
                <a:gridCol w="1956661"/>
                <a:gridCol w="1878394"/>
                <a:gridCol w="860931"/>
                <a:gridCol w="6962614"/>
              </a:tblGrid>
              <a:tr h="322864">
                <a:tc>
                  <a:txBody>
                    <a:bodyPr/>
                    <a:lstStyle/>
                    <a:p>
                      <a:r>
                        <a:rPr lang="en-US" sz="1400" dirty="0" smtClean="0"/>
                        <a:t>Vulnerability</a:t>
                      </a:r>
                      <a:endParaRPr lang="en-US" sz="1400" dirty="0"/>
                    </a:p>
                  </a:txBody>
                  <a:tcPr/>
                </a:tc>
                <a:tc>
                  <a:txBody>
                    <a:bodyPr/>
                    <a:lstStyle/>
                    <a:p>
                      <a:r>
                        <a:rPr lang="en-US" sz="1400" dirty="0" smtClean="0"/>
                        <a:t>A.K.A</a:t>
                      </a:r>
                      <a:endParaRPr lang="en-US" sz="1400" dirty="0"/>
                    </a:p>
                  </a:txBody>
                  <a:tcPr/>
                </a:tc>
                <a:tc>
                  <a:txBody>
                    <a:bodyPr/>
                    <a:lstStyle/>
                    <a:p>
                      <a:r>
                        <a:rPr lang="en-US" sz="1400" dirty="0" smtClean="0"/>
                        <a:t>Type</a:t>
                      </a:r>
                      <a:endParaRPr lang="en-US" sz="1400" dirty="0"/>
                    </a:p>
                  </a:txBody>
                  <a:tcPr/>
                </a:tc>
                <a:tc>
                  <a:txBody>
                    <a:bodyPr/>
                    <a:lstStyle/>
                    <a:p>
                      <a:r>
                        <a:rPr lang="en-US" sz="1400" dirty="0" smtClean="0"/>
                        <a:t>Mitigation</a:t>
                      </a:r>
                      <a:endParaRPr lang="en-US" sz="1400" dirty="0"/>
                    </a:p>
                  </a:txBody>
                  <a:tcPr/>
                </a:tc>
              </a:tr>
              <a:tr h="678015">
                <a:tc>
                  <a:txBody>
                    <a:bodyPr/>
                    <a:lstStyle/>
                    <a:p>
                      <a:pPr marL="0" algn="l" defTabSz="914400" rtl="0" eaLnBrk="1" latinLnBrk="0" hangingPunct="1"/>
                      <a:r>
                        <a:rPr lang="en-US" sz="1200" kern="1200" dirty="0" err="1" smtClean="0">
                          <a:solidFill>
                            <a:schemeClr val="tx1"/>
                          </a:solidFill>
                          <a:latin typeface="+mn-lt"/>
                          <a:ea typeface="+mn-ea"/>
                          <a:cs typeface="+mn-cs"/>
                        </a:rPr>
                        <a:t>Spectre</a:t>
                      </a:r>
                      <a:r>
                        <a:rPr lang="en-US" sz="1200" kern="1200" dirty="0" smtClean="0">
                          <a:solidFill>
                            <a:schemeClr val="tx1"/>
                          </a:solidFill>
                          <a:latin typeface="+mn-lt"/>
                          <a:ea typeface="+mn-ea"/>
                          <a:cs typeface="+mn-cs"/>
                        </a:rPr>
                        <a:t> v1 </a:t>
                      </a:r>
                    </a:p>
                    <a:p>
                      <a:pPr marL="0" algn="l" defTabSz="914400" rtl="0" eaLnBrk="1" latinLnBrk="0" hangingPunct="1"/>
                      <a:r>
                        <a:rPr lang="en-US" sz="1200" kern="1200" dirty="0" smtClean="0">
                          <a:solidFill>
                            <a:schemeClr val="tx1"/>
                          </a:solidFill>
                          <a:latin typeface="+mn-lt"/>
                          <a:ea typeface="+mn-ea"/>
                          <a:cs typeface="+mn-cs"/>
                        </a:rPr>
                        <a:t>(CVE-2017-5753) </a:t>
                      </a:r>
                    </a:p>
                  </a:txBody>
                  <a:tcPr/>
                </a:tc>
                <a:tc>
                  <a:txBody>
                    <a:bodyPr/>
                    <a:lstStyle/>
                    <a:p>
                      <a:pPr marL="0" algn="l" defTabSz="914400" rtl="0" eaLnBrk="1" latinLnBrk="0" hangingPunct="1"/>
                      <a:r>
                        <a:rPr lang="en-US" sz="1200" kern="1200" dirty="0" smtClean="0">
                          <a:solidFill>
                            <a:schemeClr val="tx1"/>
                          </a:solidFill>
                          <a:latin typeface="+mn-lt"/>
                          <a:ea typeface="+mn-ea"/>
                          <a:cs typeface="+mn-cs"/>
                        </a:rPr>
                        <a:t>Bounds check bypass</a:t>
                      </a:r>
                    </a:p>
                    <a:p>
                      <a:pPr marL="0" algn="l" defTabSz="914400" rtl="0" eaLnBrk="1" latinLnBrk="0" hangingPunct="1"/>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err="1" smtClean="0">
                          <a:solidFill>
                            <a:schemeClr val="tx1"/>
                          </a:solidFill>
                          <a:latin typeface="+mn-lt"/>
                          <a:ea typeface="+mn-ea"/>
                          <a:cs typeface="+mn-cs"/>
                        </a:rPr>
                        <a:t>Spectre</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Addressed through speculation barriers at user/kernel boundaries (</a:t>
                      </a:r>
                      <a:r>
                        <a:rPr lang="en-US" sz="1200" kern="1200" dirty="0" err="1" smtClean="0">
                          <a:solidFill>
                            <a:schemeClr val="tx1"/>
                          </a:solidFill>
                          <a:latin typeface="+mn-lt"/>
                          <a:ea typeface="+mn-ea"/>
                          <a:cs typeface="+mn-cs"/>
                        </a:rPr>
                        <a:t>lfence</a:t>
                      </a:r>
                      <a:r>
                        <a:rPr lang="en-US" sz="1200" kern="1200" dirty="0" smtClean="0">
                          <a:solidFill>
                            <a:schemeClr val="tx1"/>
                          </a:solidFill>
                          <a:latin typeface="+mn-lt"/>
                          <a:ea typeface="+mn-ea"/>
                          <a:cs typeface="+mn-cs"/>
                        </a:rPr>
                        <a:t>/new </a:t>
                      </a:r>
                      <a:r>
                        <a:rPr lang="en-US" sz="1200" kern="1200" dirty="0" err="1" smtClean="0">
                          <a:solidFill>
                            <a:schemeClr val="tx1"/>
                          </a:solidFill>
                          <a:latin typeface="+mn-lt"/>
                          <a:ea typeface="+mn-ea"/>
                          <a:cs typeface="+mn-cs"/>
                        </a:rPr>
                        <a:t>ucode</a:t>
                      </a:r>
                      <a:r>
                        <a:rPr lang="en-US" sz="1200" kern="1200" dirty="0" smtClean="0">
                          <a:solidFill>
                            <a:schemeClr val="tx1"/>
                          </a:solidFill>
                          <a:latin typeface="+mn-lt"/>
                          <a:ea typeface="+mn-ea"/>
                          <a:cs typeface="+mn-cs"/>
                        </a:rPr>
                        <a:t> ops)</a:t>
                      </a:r>
                    </a:p>
                    <a:p>
                      <a:pPr marL="0" algn="l" defTabSz="914400" rtl="0" eaLnBrk="1" latinLnBrk="0" hangingPunct="1"/>
                      <a:r>
                        <a:rPr lang="en-US" sz="1200" kern="1200" dirty="0" err="1" smtClean="0">
                          <a:solidFill>
                            <a:schemeClr val="tx1"/>
                          </a:solidFill>
                          <a:latin typeface="+mn-lt"/>
                          <a:ea typeface="+mn-ea"/>
                          <a:cs typeface="+mn-cs"/>
                        </a:rPr>
                        <a:t>Ibrs_enabled</a:t>
                      </a:r>
                      <a:endParaRPr lang="en-US" sz="1200" kern="1200" dirty="0" smtClean="0">
                        <a:solidFill>
                          <a:schemeClr val="tx1"/>
                        </a:solidFill>
                        <a:latin typeface="+mn-lt"/>
                        <a:ea typeface="+mn-ea"/>
                        <a:cs typeface="+mn-cs"/>
                      </a:endParaRPr>
                    </a:p>
                    <a:p>
                      <a:pPr marL="0" algn="l" defTabSz="914400" rtl="0" eaLnBrk="1" latinLnBrk="0" hangingPunct="1"/>
                      <a:endParaRPr lang="en-US" sz="1200" kern="1200" dirty="0">
                        <a:solidFill>
                          <a:schemeClr val="tx1"/>
                        </a:solidFill>
                        <a:latin typeface="+mn-lt"/>
                        <a:ea typeface="+mn-ea"/>
                        <a:cs typeface="+mn-cs"/>
                      </a:endParaRPr>
                    </a:p>
                  </a:txBody>
                  <a:tcPr/>
                </a:tc>
              </a:tr>
              <a:tr h="520728">
                <a:tc>
                  <a:txBody>
                    <a:bodyPr/>
                    <a:lstStyle/>
                    <a:p>
                      <a:pPr marL="0" algn="l" defTabSz="914400" rtl="0" eaLnBrk="1" latinLnBrk="0" hangingPunct="1"/>
                      <a:r>
                        <a:rPr lang="en-US" sz="1200" kern="1200" dirty="0" err="1" smtClean="0">
                          <a:solidFill>
                            <a:schemeClr val="tx1"/>
                          </a:solidFill>
                          <a:latin typeface="+mn-lt"/>
                          <a:ea typeface="+mn-ea"/>
                          <a:cs typeface="+mn-cs"/>
                        </a:rPr>
                        <a:t>Spectre</a:t>
                      </a:r>
                      <a:r>
                        <a:rPr lang="en-US" sz="1200" kern="1200" dirty="0" smtClean="0">
                          <a:solidFill>
                            <a:schemeClr val="tx1"/>
                          </a:solidFill>
                          <a:latin typeface="+mn-lt"/>
                          <a:ea typeface="+mn-ea"/>
                          <a:cs typeface="+mn-cs"/>
                        </a:rPr>
                        <a:t> v2</a:t>
                      </a:r>
                    </a:p>
                    <a:p>
                      <a:pPr marL="0" algn="l" defTabSz="914400" rtl="0" eaLnBrk="1" latinLnBrk="0" hangingPunct="1"/>
                      <a:r>
                        <a:rPr lang="en-US" sz="1200" kern="1200" dirty="0" smtClean="0">
                          <a:solidFill>
                            <a:schemeClr val="tx1"/>
                          </a:solidFill>
                          <a:latin typeface="+mn-lt"/>
                          <a:ea typeface="+mn-ea"/>
                          <a:cs typeface="+mn-cs"/>
                        </a:rPr>
                        <a:t>(CVE-2017-5715)</a:t>
                      </a:r>
                    </a:p>
                  </a:txBody>
                  <a:tcPr/>
                </a:tc>
                <a:tc>
                  <a:txBody>
                    <a:bodyPr/>
                    <a:lstStyle/>
                    <a:p>
                      <a:pPr marL="0" algn="l" defTabSz="914400" rtl="0" eaLnBrk="1" latinLnBrk="0" hangingPunct="1"/>
                      <a:r>
                        <a:rPr lang="en-US" sz="1200" kern="1200" dirty="0" smtClean="0">
                          <a:solidFill>
                            <a:schemeClr val="tx1"/>
                          </a:solidFill>
                          <a:latin typeface="+mn-lt"/>
                          <a:ea typeface="+mn-ea"/>
                          <a:cs typeface="+mn-cs"/>
                        </a:rPr>
                        <a:t>Branch Target Injection</a:t>
                      </a:r>
                    </a:p>
                    <a:p>
                      <a:pPr marL="0" algn="l" defTabSz="914400" rtl="0" eaLnBrk="1" latinLnBrk="0" hangingPunct="1"/>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err="1" smtClean="0">
                          <a:solidFill>
                            <a:schemeClr val="tx1"/>
                          </a:solidFill>
                          <a:latin typeface="+mn-lt"/>
                          <a:ea typeface="+mn-ea"/>
                          <a:cs typeface="+mn-cs"/>
                        </a:rPr>
                        <a:t>Spectre</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Hardware(IBPB, IBRS, STIBP), Software(</a:t>
                      </a:r>
                      <a:r>
                        <a:rPr lang="en-US" sz="1200" kern="1200" dirty="0" err="1" smtClean="0">
                          <a:solidFill>
                            <a:schemeClr val="tx1"/>
                          </a:solidFill>
                          <a:latin typeface="+mn-lt"/>
                          <a:ea typeface="+mn-ea"/>
                          <a:cs typeface="+mn-cs"/>
                        </a:rPr>
                        <a:t>retpoline</a:t>
                      </a:r>
                      <a:r>
                        <a:rPr lang="en-US" sz="1200" kern="1200" dirty="0" smtClean="0">
                          <a:solidFill>
                            <a:schemeClr val="tx1"/>
                          </a:solidFill>
                          <a:latin typeface="+mn-lt"/>
                          <a:ea typeface="+mn-ea"/>
                          <a:cs typeface="+mn-cs"/>
                        </a:rPr>
                        <a:t>)</a:t>
                      </a:r>
                      <a:endParaRPr lang="en-US" sz="1200" kern="1200" dirty="0">
                        <a:solidFill>
                          <a:schemeClr val="tx1"/>
                        </a:solidFill>
                        <a:latin typeface="+mn-lt"/>
                        <a:ea typeface="+mn-ea"/>
                        <a:cs typeface="+mn-cs"/>
                      </a:endParaRPr>
                    </a:p>
                  </a:txBody>
                  <a:tcPr/>
                </a:tc>
              </a:tr>
              <a:tr h="484296">
                <a:tc>
                  <a:txBody>
                    <a:bodyPr/>
                    <a:lstStyle/>
                    <a:p>
                      <a:pPr marL="0" algn="l" defTabSz="914400" rtl="0" eaLnBrk="1" latinLnBrk="0" hangingPunct="1"/>
                      <a:r>
                        <a:rPr lang="en-US" sz="1200" kern="1200" dirty="0" smtClean="0">
                          <a:solidFill>
                            <a:schemeClr val="tx1"/>
                          </a:solidFill>
                          <a:latin typeface="+mn-lt"/>
                          <a:ea typeface="+mn-ea"/>
                          <a:cs typeface="+mn-cs"/>
                        </a:rPr>
                        <a:t>Meltdown</a:t>
                      </a:r>
                    </a:p>
                    <a:p>
                      <a:pPr marL="0" algn="l" defTabSz="914400" rtl="0" eaLnBrk="1" latinLnBrk="0" hangingPunct="1"/>
                      <a:r>
                        <a:rPr lang="en-US" sz="1200" kern="1200" dirty="0" smtClean="0">
                          <a:solidFill>
                            <a:schemeClr val="tx1"/>
                          </a:solidFill>
                          <a:latin typeface="+mn-lt"/>
                          <a:ea typeface="+mn-ea"/>
                          <a:cs typeface="+mn-cs"/>
                        </a:rPr>
                        <a:t>(CVE-2017-5754)</a:t>
                      </a:r>
                    </a:p>
                  </a:txBody>
                  <a:tcPr/>
                </a:tc>
                <a:tc>
                  <a:txBody>
                    <a:bodyPr/>
                    <a:lstStyle/>
                    <a:p>
                      <a:pPr marL="0" algn="l" defTabSz="914400" rtl="0" eaLnBrk="1" latinLnBrk="0" hangingPunct="1"/>
                      <a:r>
                        <a:rPr lang="en-US" sz="1200" kern="1200" dirty="0" smtClean="0">
                          <a:solidFill>
                            <a:schemeClr val="tx1"/>
                          </a:solidFill>
                          <a:latin typeface="+mn-lt"/>
                          <a:ea typeface="+mn-ea"/>
                          <a:cs typeface="+mn-cs"/>
                        </a:rPr>
                        <a:t>Rogue Cache Handling</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Meltdown</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Addressed through page table isolation (PTI). KAISER patch.</a:t>
                      </a:r>
                    </a:p>
                    <a:p>
                      <a:pPr marL="0" algn="l" defTabSz="914400" rtl="0" eaLnBrk="1" latinLnBrk="0" hangingPunct="1"/>
                      <a:endParaRPr lang="en-US" sz="1200" kern="1200" dirty="0">
                        <a:solidFill>
                          <a:schemeClr val="tx1"/>
                        </a:solidFill>
                        <a:latin typeface="+mn-lt"/>
                        <a:ea typeface="+mn-ea"/>
                        <a:cs typeface="+mn-cs"/>
                      </a:endParaRPr>
                    </a:p>
                  </a:txBody>
                  <a:tcPr/>
                </a:tc>
              </a:tr>
              <a:tr h="484296">
                <a:tc>
                  <a:txBody>
                    <a:bodyPr/>
                    <a:lstStyle/>
                    <a:p>
                      <a:pPr marL="0" algn="l" defTabSz="914400" rtl="0" eaLnBrk="1" latinLnBrk="0" hangingPunct="1"/>
                      <a:r>
                        <a:rPr lang="en-US" sz="1200" kern="1200" dirty="0" err="1" smtClean="0">
                          <a:solidFill>
                            <a:schemeClr val="tx1"/>
                          </a:solidFill>
                          <a:latin typeface="+mn-lt"/>
                          <a:ea typeface="+mn-ea"/>
                          <a:cs typeface="+mn-cs"/>
                        </a:rPr>
                        <a:t>Spectre</a:t>
                      </a:r>
                      <a:r>
                        <a:rPr lang="en-US" sz="1200" kern="1200" dirty="0" smtClean="0">
                          <a:solidFill>
                            <a:schemeClr val="tx1"/>
                          </a:solidFill>
                          <a:latin typeface="+mn-lt"/>
                          <a:ea typeface="+mn-ea"/>
                          <a:cs typeface="+mn-cs"/>
                        </a:rPr>
                        <a:t> v3a</a:t>
                      </a:r>
                    </a:p>
                    <a:p>
                      <a:pPr marL="0" algn="l" defTabSz="914400" rtl="0" eaLnBrk="1" latinLnBrk="0" hangingPunct="1"/>
                      <a:r>
                        <a:rPr lang="en-US" sz="1200" kern="1200" dirty="0" smtClean="0">
                          <a:solidFill>
                            <a:schemeClr val="tx1"/>
                          </a:solidFill>
                          <a:latin typeface="+mn-lt"/>
                          <a:ea typeface="+mn-ea"/>
                          <a:cs typeface="+mn-cs"/>
                        </a:rPr>
                        <a:t>(CVE</a:t>
                      </a:r>
                      <a:r>
                        <a:rPr lang="en-US" sz="1200" kern="1200" baseline="0" dirty="0" smtClean="0">
                          <a:solidFill>
                            <a:schemeClr val="tx1"/>
                          </a:solidFill>
                          <a:latin typeface="+mn-lt"/>
                          <a:ea typeface="+mn-ea"/>
                          <a:cs typeface="+mn-cs"/>
                        </a:rPr>
                        <a:t> 2018-3640)</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Rogue System Register</a:t>
                      </a:r>
                      <a:r>
                        <a:rPr lang="en-US" sz="1200" kern="1200" baseline="0" dirty="0" smtClean="0">
                          <a:solidFill>
                            <a:schemeClr val="tx1"/>
                          </a:solidFill>
                          <a:latin typeface="+mn-lt"/>
                          <a:ea typeface="+mn-ea"/>
                          <a:cs typeface="+mn-cs"/>
                        </a:rPr>
                        <a:t> Read</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err="1" smtClean="0">
                          <a:solidFill>
                            <a:schemeClr val="tx1"/>
                          </a:solidFill>
                          <a:latin typeface="+mn-lt"/>
                          <a:ea typeface="+mn-ea"/>
                          <a:cs typeface="+mn-cs"/>
                        </a:rPr>
                        <a:t>Spectre</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Processor Microcode Update</a:t>
                      </a:r>
                      <a:endParaRPr lang="en-US" sz="1200" kern="1200" dirty="0">
                        <a:solidFill>
                          <a:schemeClr val="tx1"/>
                        </a:solidFill>
                        <a:latin typeface="+mn-lt"/>
                        <a:ea typeface="+mn-ea"/>
                        <a:cs typeface="+mn-cs"/>
                      </a:endParaRPr>
                    </a:p>
                  </a:txBody>
                  <a:tcPr/>
                </a:tc>
              </a:tr>
              <a:tr h="484296">
                <a:tc>
                  <a:txBody>
                    <a:bodyPr/>
                    <a:lstStyle/>
                    <a:p>
                      <a:pPr marL="0" algn="l" defTabSz="914400" rtl="0" eaLnBrk="1" latinLnBrk="0" hangingPunct="1"/>
                      <a:r>
                        <a:rPr lang="en-US" sz="1200" kern="1200" dirty="0" err="1" smtClean="0">
                          <a:solidFill>
                            <a:schemeClr val="tx1"/>
                          </a:solidFill>
                          <a:latin typeface="+mn-lt"/>
                          <a:ea typeface="+mn-ea"/>
                          <a:cs typeface="+mn-cs"/>
                        </a:rPr>
                        <a:t>Spectre</a:t>
                      </a:r>
                      <a:r>
                        <a:rPr lang="en-US" sz="1200" kern="1200" dirty="0" smtClean="0">
                          <a:solidFill>
                            <a:schemeClr val="tx1"/>
                          </a:solidFill>
                          <a:latin typeface="+mn-lt"/>
                          <a:ea typeface="+mn-ea"/>
                          <a:cs typeface="+mn-cs"/>
                        </a:rPr>
                        <a:t> v4</a:t>
                      </a:r>
                    </a:p>
                    <a:p>
                      <a:pPr marL="0" algn="l" defTabSz="914400" rtl="0" eaLnBrk="1" latinLnBrk="0" hangingPunct="1"/>
                      <a:r>
                        <a:rPr lang="en-US" sz="1200" kern="1200" dirty="0" smtClean="0">
                          <a:solidFill>
                            <a:schemeClr val="tx1"/>
                          </a:solidFill>
                          <a:latin typeface="+mn-lt"/>
                          <a:ea typeface="+mn-ea"/>
                          <a:cs typeface="+mn-cs"/>
                        </a:rPr>
                        <a:t>(CVE 2018-3639)</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Speculative</a:t>
                      </a:r>
                      <a:r>
                        <a:rPr lang="en-US" sz="1200" kern="1200" baseline="0" dirty="0" smtClean="0">
                          <a:solidFill>
                            <a:schemeClr val="tx1"/>
                          </a:solidFill>
                          <a:latin typeface="+mn-lt"/>
                          <a:ea typeface="+mn-ea"/>
                          <a:cs typeface="+mn-cs"/>
                        </a:rPr>
                        <a:t> Store Bypass</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err="1" smtClean="0">
                          <a:solidFill>
                            <a:schemeClr val="tx1"/>
                          </a:solidFill>
                          <a:latin typeface="+mn-lt"/>
                          <a:ea typeface="+mn-ea"/>
                          <a:cs typeface="+mn-cs"/>
                        </a:rPr>
                        <a:t>Spectre</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microcode-based mitigation referred to as Speculative Store Bypass Disable (SSBD) </a:t>
                      </a:r>
                      <a:endParaRPr lang="en-US" sz="1200" kern="1200" dirty="0">
                        <a:solidFill>
                          <a:schemeClr val="tx1"/>
                        </a:solidFill>
                        <a:latin typeface="+mn-lt"/>
                        <a:ea typeface="+mn-ea"/>
                        <a:cs typeface="+mn-cs"/>
                      </a:endParaRPr>
                    </a:p>
                  </a:txBody>
                  <a:tcPr/>
                </a:tc>
              </a:tr>
              <a:tr h="678015">
                <a:tc>
                  <a:txBody>
                    <a:bodyPr/>
                    <a:lstStyle/>
                    <a:p>
                      <a:pPr marL="0" algn="l" defTabSz="914400" rtl="0" eaLnBrk="1" latinLnBrk="0" hangingPunct="1"/>
                      <a:r>
                        <a:rPr lang="en-US" sz="1200" kern="1200" dirty="0" smtClean="0">
                          <a:solidFill>
                            <a:schemeClr val="tx1"/>
                          </a:solidFill>
                          <a:latin typeface="+mn-lt"/>
                          <a:ea typeface="+mn-ea"/>
                          <a:cs typeface="+mn-cs"/>
                        </a:rPr>
                        <a:t>L1TF, Foreshadow</a:t>
                      </a:r>
                    </a:p>
                    <a:p>
                      <a:pPr marL="0" algn="l" defTabSz="914400" rtl="0" eaLnBrk="1" latinLnBrk="0" hangingPunct="1"/>
                      <a:r>
                        <a:rPr lang="en-US" sz="1200" kern="1200" dirty="0" smtClean="0">
                          <a:solidFill>
                            <a:schemeClr val="tx1"/>
                          </a:solidFill>
                          <a:latin typeface="+mn-lt"/>
                          <a:ea typeface="+mn-ea"/>
                          <a:cs typeface="+mn-cs"/>
                        </a:rPr>
                        <a:t>(CVE 2018-3615,</a:t>
                      </a:r>
                      <a:r>
                        <a:rPr lang="en-US" sz="1200" kern="1200" baseline="0" dirty="0" smtClean="0">
                          <a:solidFill>
                            <a:schemeClr val="tx1"/>
                          </a:solidFill>
                          <a:latin typeface="+mn-lt"/>
                          <a:ea typeface="+mn-ea"/>
                          <a:cs typeface="+mn-cs"/>
                        </a:rPr>
                        <a:t> 3620, 3646)</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L1 Terminal Fault</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Meltdown</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 L1D cache flush on privilege boundaries</a:t>
                      </a:r>
                      <a:endParaRPr lang="en-US" sz="1200" kern="1200" dirty="0">
                        <a:solidFill>
                          <a:schemeClr val="tx1"/>
                        </a:solidFill>
                        <a:latin typeface="+mn-lt"/>
                        <a:ea typeface="+mn-ea"/>
                        <a:cs typeface="+mn-cs"/>
                      </a:endParaRPr>
                    </a:p>
                  </a:txBody>
                  <a:tcPr/>
                </a:tc>
              </a:tr>
              <a:tr h="484296">
                <a:tc>
                  <a:txBody>
                    <a:bodyPr/>
                    <a:lstStyle/>
                    <a:p>
                      <a:pPr marL="0" algn="l" defTabSz="914400" rtl="0" eaLnBrk="1" latinLnBrk="0" hangingPunct="1"/>
                      <a:r>
                        <a:rPr lang="en-US" sz="1200" kern="1200" dirty="0" smtClean="0">
                          <a:solidFill>
                            <a:schemeClr val="tx1"/>
                          </a:solidFill>
                          <a:latin typeface="+mn-lt"/>
                          <a:ea typeface="+mn-ea"/>
                          <a:cs typeface="+mn-cs"/>
                        </a:rPr>
                        <a:t>RIDL</a:t>
                      </a:r>
                    </a:p>
                    <a:p>
                      <a:pPr marL="0" algn="l" defTabSz="914400" rtl="0" eaLnBrk="1" latinLnBrk="0" hangingPunct="1"/>
                      <a:r>
                        <a:rPr lang="en-US" sz="1200" kern="1200" dirty="0" smtClean="0">
                          <a:solidFill>
                            <a:schemeClr val="tx1"/>
                          </a:solidFill>
                          <a:latin typeface="+mn-lt"/>
                          <a:ea typeface="+mn-ea"/>
                          <a:cs typeface="+mn-cs"/>
                        </a:rPr>
                        <a:t>(CVE 2018-12130)</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MFBDS</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Meltdown</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L1D cache flush on privilege boundaries</a:t>
                      </a:r>
                      <a:endParaRPr lang="en-US" sz="1200" kern="1200" dirty="0">
                        <a:solidFill>
                          <a:schemeClr val="tx1"/>
                        </a:solidFill>
                        <a:latin typeface="+mn-lt"/>
                        <a:ea typeface="+mn-ea"/>
                        <a:cs typeface="+mn-cs"/>
                      </a:endParaRPr>
                    </a:p>
                  </a:txBody>
                  <a:tcPr/>
                </a:tc>
              </a:tr>
              <a:tr h="484296">
                <a:tc>
                  <a:txBody>
                    <a:bodyPr/>
                    <a:lstStyle/>
                    <a:p>
                      <a:pPr marL="0" algn="l" defTabSz="914400" rtl="0" eaLnBrk="1" latinLnBrk="0" hangingPunct="1"/>
                      <a:r>
                        <a:rPr lang="en-US" sz="1200" kern="1200" dirty="0" smtClean="0">
                          <a:solidFill>
                            <a:schemeClr val="tx1"/>
                          </a:solidFill>
                          <a:latin typeface="+mn-lt"/>
                          <a:ea typeface="+mn-ea"/>
                          <a:cs typeface="+mn-cs"/>
                        </a:rPr>
                        <a:t>Fallout</a:t>
                      </a:r>
                    </a:p>
                    <a:p>
                      <a:pPr marL="0" algn="l" defTabSz="914400" rtl="0" eaLnBrk="1" latinLnBrk="0" hangingPunct="1"/>
                      <a:r>
                        <a:rPr lang="en-US" sz="1200" kern="1200" dirty="0" smtClean="0">
                          <a:solidFill>
                            <a:schemeClr val="tx1"/>
                          </a:solidFill>
                          <a:latin typeface="+mn-lt"/>
                          <a:ea typeface="+mn-ea"/>
                          <a:cs typeface="+mn-cs"/>
                        </a:rPr>
                        <a:t>(CVE 2018-12126)</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MSBDS</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Meltdown</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L1D cache flush on privilege boundaries</a:t>
                      </a:r>
                      <a:endParaRPr lang="en-US" sz="1200" kern="1200" dirty="0">
                        <a:solidFill>
                          <a:schemeClr val="tx1"/>
                        </a:solidFill>
                        <a:latin typeface="+mn-lt"/>
                        <a:ea typeface="+mn-ea"/>
                        <a:cs typeface="+mn-cs"/>
                      </a:endParaRPr>
                    </a:p>
                  </a:txBody>
                  <a:tcPr/>
                </a:tc>
              </a:tr>
              <a:tr h="484296">
                <a:tc>
                  <a:txBody>
                    <a:bodyPr/>
                    <a:lstStyle/>
                    <a:p>
                      <a:pPr marL="0" algn="l" defTabSz="914400" rtl="0" eaLnBrk="1" latinLnBrk="0" hangingPunct="1"/>
                      <a:r>
                        <a:rPr lang="en-US" sz="1200" kern="1200" dirty="0" smtClean="0">
                          <a:solidFill>
                            <a:schemeClr val="tx1"/>
                          </a:solidFill>
                          <a:latin typeface="+mn-lt"/>
                          <a:ea typeface="+mn-ea"/>
                          <a:cs typeface="+mn-cs"/>
                        </a:rPr>
                        <a:t>Zombie</a:t>
                      </a:r>
                      <a:r>
                        <a:rPr lang="en-US" sz="1200" kern="1200" baseline="0" dirty="0" smtClean="0">
                          <a:solidFill>
                            <a:schemeClr val="tx1"/>
                          </a:solidFill>
                          <a:latin typeface="+mn-lt"/>
                          <a:ea typeface="+mn-ea"/>
                          <a:cs typeface="+mn-cs"/>
                        </a:rPr>
                        <a:t> Load</a:t>
                      </a:r>
                    </a:p>
                    <a:p>
                      <a:pPr marL="0" algn="l" defTabSz="914400" rtl="0" eaLnBrk="1" latinLnBrk="0" hangingPunct="1"/>
                      <a:r>
                        <a:rPr lang="en-US" sz="1200" kern="1200" baseline="0" dirty="0" smtClean="0">
                          <a:solidFill>
                            <a:schemeClr val="tx1"/>
                          </a:solidFill>
                          <a:latin typeface="+mn-lt"/>
                          <a:ea typeface="+mn-ea"/>
                          <a:cs typeface="+mn-cs"/>
                        </a:rPr>
                        <a:t>(CVE 2018-11091)</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MDSUM/MLPDS</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err="1" smtClean="0">
                          <a:solidFill>
                            <a:schemeClr val="tx1"/>
                          </a:solidFill>
                          <a:latin typeface="+mn-lt"/>
                          <a:ea typeface="+mn-ea"/>
                          <a:cs typeface="+mn-cs"/>
                        </a:rPr>
                        <a:t>Meldown</a:t>
                      </a:r>
                      <a:endParaRPr lang="en-US" sz="1200" kern="1200" dirty="0">
                        <a:solidFill>
                          <a:schemeClr val="tx1"/>
                        </a:solidFill>
                        <a:latin typeface="+mn-lt"/>
                        <a:ea typeface="+mn-ea"/>
                        <a:cs typeface="+mn-cs"/>
                      </a:endParaRPr>
                    </a:p>
                  </a:txBody>
                  <a:tcPr/>
                </a:tc>
                <a:tc>
                  <a:txBody>
                    <a:bodyPr/>
                    <a:lstStyle/>
                    <a:p>
                      <a:pPr marL="0" algn="l" defTabSz="914400" rtl="0" eaLnBrk="1" latinLnBrk="0" hangingPunct="1"/>
                      <a:r>
                        <a:rPr lang="en-US" sz="1200" kern="1200" dirty="0" smtClean="0">
                          <a:solidFill>
                            <a:schemeClr val="tx1"/>
                          </a:solidFill>
                          <a:latin typeface="+mn-lt"/>
                          <a:ea typeface="+mn-ea"/>
                          <a:cs typeface="+mn-cs"/>
                        </a:rPr>
                        <a:t>L1D cache flush on privilege boundaries</a:t>
                      </a:r>
                      <a:endParaRPr lang="en-US" sz="1200" kern="1200" dirty="0">
                        <a:solidFill>
                          <a:schemeClr val="tx1"/>
                        </a:solidFill>
                        <a:latin typeface="+mn-lt"/>
                        <a:ea typeface="+mn-ea"/>
                        <a:cs typeface="+mn-cs"/>
                      </a:endParaRPr>
                    </a:p>
                  </a:txBody>
                  <a:tcPr/>
                </a:tc>
              </a:tr>
            </a:tbl>
          </a:graphicData>
        </a:graphic>
      </p:graphicFrame>
    </p:spTree>
    <p:extLst>
      <p:ext uri="{BB962C8B-B14F-4D97-AF65-F5344CB8AC3E}">
        <p14:creationId xmlns:p14="http://schemas.microsoft.com/office/powerpoint/2010/main" val="49104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after the holocaust</a:t>
            </a:r>
            <a:endParaRPr lang="en-US" dirty="0"/>
          </a:p>
        </p:txBody>
      </p:sp>
      <p:sp>
        <p:nvSpPr>
          <p:cNvPr id="3" name="Content Placeholder 2"/>
          <p:cNvSpPr>
            <a:spLocks noGrp="1"/>
          </p:cNvSpPr>
          <p:nvPr>
            <p:ph idx="1"/>
          </p:nvPr>
        </p:nvSpPr>
        <p:spPr/>
        <p:txBody>
          <a:bodyPr/>
          <a:lstStyle/>
          <a:p>
            <a:r>
              <a:rPr lang="en-US" dirty="0" smtClean="0"/>
              <a:t>Boot Options : spectre_v2=off  </a:t>
            </a:r>
            <a:r>
              <a:rPr lang="en-US" dirty="0" err="1"/>
              <a:t>spec_store_bypass_disable</a:t>
            </a:r>
            <a:r>
              <a:rPr lang="en-US" dirty="0"/>
              <a:t>=off  </a:t>
            </a:r>
            <a:r>
              <a:rPr lang="en-US" dirty="0" err="1"/>
              <a:t>pti</a:t>
            </a:r>
            <a:r>
              <a:rPr lang="en-US" dirty="0"/>
              <a:t>=off  l1tf=off nospectre_v1 </a:t>
            </a:r>
            <a:r>
              <a:rPr lang="en-US" dirty="0" err="1" smtClean="0"/>
              <a:t>mds</a:t>
            </a:r>
            <a:r>
              <a:rPr lang="en-US" dirty="0" smtClean="0"/>
              <a:t>=off</a:t>
            </a:r>
          </a:p>
          <a:p>
            <a:r>
              <a:rPr lang="en-US" dirty="0"/>
              <a:t>$ grep </a:t>
            </a:r>
            <a:r>
              <a:rPr lang="en-US"/>
              <a:t>. </a:t>
            </a:r>
            <a:r>
              <a:rPr lang="en-US" smtClean="0"/>
              <a:t> /</a:t>
            </a:r>
            <a:r>
              <a:rPr lang="en-US" dirty="0"/>
              <a:t>sys/devices/system/</a:t>
            </a:r>
            <a:r>
              <a:rPr lang="en-US" dirty="0" err="1"/>
              <a:t>cpu</a:t>
            </a:r>
            <a:r>
              <a:rPr lang="en-US" dirty="0"/>
              <a:t>/vulnerabilities/* /sys/devices/system/</a:t>
            </a:r>
            <a:r>
              <a:rPr lang="en-US" dirty="0" err="1"/>
              <a:t>cpu</a:t>
            </a:r>
            <a:r>
              <a:rPr lang="en-US" dirty="0"/>
              <a:t>/vulnerabilities/</a:t>
            </a:r>
            <a:r>
              <a:rPr lang="en-US" dirty="0" err="1"/>
              <a:t>meltdown:Mitigation</a:t>
            </a:r>
            <a:r>
              <a:rPr lang="en-US" dirty="0"/>
              <a:t>: PTI /sys/devices/system/</a:t>
            </a:r>
            <a:r>
              <a:rPr lang="en-US" dirty="0" err="1"/>
              <a:t>cpu</a:t>
            </a:r>
            <a:r>
              <a:rPr lang="en-US" dirty="0"/>
              <a:t>/vulnerabilities/spectre_v1:Vulnerable /sys/devices/system/</a:t>
            </a:r>
            <a:r>
              <a:rPr lang="en-US" dirty="0" err="1"/>
              <a:t>cpu</a:t>
            </a:r>
            <a:r>
              <a:rPr lang="en-US" dirty="0"/>
              <a:t>/vulnerabilities/spectre_v2:Vulnerable: Minimal generic ASM </a:t>
            </a:r>
            <a:r>
              <a:rPr lang="en-US" dirty="0" err="1" smtClean="0"/>
              <a:t>retpoline</a:t>
            </a:r>
            <a:endParaRPr lang="en-US" dirty="0" smtClean="0"/>
          </a:p>
          <a:p>
            <a:r>
              <a:rPr lang="en-US" dirty="0" smtClean="0"/>
              <a:t>Co-scheduling SMT threads work</a:t>
            </a:r>
          </a:p>
          <a:p>
            <a:r>
              <a:rPr lang="en-US" dirty="0" smtClean="0"/>
              <a:t>Performance Impacts</a:t>
            </a:r>
          </a:p>
          <a:p>
            <a:pPr lvl="1"/>
            <a:r>
              <a:rPr lang="en-US" dirty="0" err="1" smtClean="0"/>
              <a:t>Spectre</a:t>
            </a:r>
            <a:r>
              <a:rPr lang="en-US" dirty="0" smtClean="0"/>
              <a:t>/Meltdown </a:t>
            </a:r>
            <a:r>
              <a:rPr lang="en-US" dirty="0"/>
              <a:t>initial estimates: 8-19% performance impact depending on </a:t>
            </a:r>
            <a:r>
              <a:rPr lang="en-US" dirty="0" smtClean="0"/>
              <a:t>workload</a:t>
            </a:r>
          </a:p>
          <a:p>
            <a:pPr lvl="1"/>
            <a:r>
              <a:rPr lang="en-US" dirty="0" err="1" smtClean="0"/>
              <a:t>Retpoline</a:t>
            </a:r>
            <a:r>
              <a:rPr lang="en-US" dirty="0" smtClean="0"/>
              <a:t> </a:t>
            </a:r>
            <a:r>
              <a:rPr lang="en-US" dirty="0"/>
              <a:t>support revised this to 4-8% (based on updated/recompiled kernels</a:t>
            </a:r>
            <a:r>
              <a:rPr lang="en-US" dirty="0" smtClean="0"/>
              <a:t>)</a:t>
            </a:r>
          </a:p>
          <a:p>
            <a:pPr lvl="1"/>
            <a:r>
              <a:rPr lang="en-US" dirty="0" smtClean="0"/>
              <a:t>Some of the microcode mitigations like IBRS have shown more than 20% impact on benchmarks like </a:t>
            </a:r>
            <a:r>
              <a:rPr lang="en-US" dirty="0" err="1" smtClean="0"/>
              <a:t>sysbench</a:t>
            </a:r>
            <a:endParaRPr lang="en-US" dirty="0" smtClean="0"/>
          </a:p>
          <a:p>
            <a:pPr lvl="1"/>
            <a:r>
              <a:rPr lang="en-US" dirty="0" smtClean="0"/>
              <a:t>L1TF mitigations (cache flushes across contexts) have shown around 3-31% impact on SPEC.</a:t>
            </a:r>
            <a:endParaRPr lang="en-US" dirty="0"/>
          </a:p>
          <a:p>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13</a:t>
            </a:fld>
            <a:endParaRPr lang="en-US"/>
          </a:p>
        </p:txBody>
      </p:sp>
    </p:spTree>
    <p:extLst>
      <p:ext uri="{BB962C8B-B14F-4D97-AF65-F5344CB8AC3E}">
        <p14:creationId xmlns:p14="http://schemas.microsoft.com/office/powerpoint/2010/main" val="429119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sz="quarter" idx="13"/>
          </p:nvPr>
        </p:nvSpPr>
        <p:spPr/>
        <p:txBody>
          <a:bodyPr/>
          <a:lstStyle/>
          <a:p>
            <a:r>
              <a:rPr lang="en-US" dirty="0" smtClean="0"/>
              <a:t>Contact information</a:t>
            </a:r>
            <a:endParaRPr lang="en-US" dirty="0"/>
          </a:p>
        </p:txBody>
      </p:sp>
      <p:sp>
        <p:nvSpPr>
          <p:cNvPr id="4" name="Slide Number Placeholder 3"/>
          <p:cNvSpPr>
            <a:spLocks noGrp="1"/>
          </p:cNvSpPr>
          <p:nvPr>
            <p:ph type="sldNum" sz="quarter" idx="17"/>
          </p:nvPr>
        </p:nvSpPr>
        <p:spPr/>
        <p:txBody>
          <a:bodyPr/>
          <a:lstStyle/>
          <a:p>
            <a:fld id="{B016F8AB-BCEA-4347-8BA6-BE776009BC89}" type="slidenum">
              <a:rPr lang="en-US" smtClean="0"/>
              <a:pPr/>
              <a:t>14</a:t>
            </a:fld>
            <a:endParaRPr lang="en-US" dirty="0"/>
          </a:p>
        </p:txBody>
      </p:sp>
    </p:spTree>
    <p:extLst>
      <p:ext uri="{BB962C8B-B14F-4D97-AF65-F5344CB8AC3E}">
        <p14:creationId xmlns:p14="http://schemas.microsoft.com/office/powerpoint/2010/main" val="365486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Prelude – A déjà vu Moment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	</a:t>
            </a:r>
            <a:r>
              <a:rPr lang="en-US" sz="2800" b="1" dirty="0" smtClean="0">
                <a:solidFill>
                  <a:srgbClr val="0070C0"/>
                </a:solidFill>
              </a:rPr>
              <a:t>If ( The audience does not know about </a:t>
            </a:r>
            <a:r>
              <a:rPr lang="en-US" sz="2800" b="1" dirty="0" err="1" smtClean="0">
                <a:solidFill>
                  <a:srgbClr val="0070C0"/>
                </a:solidFill>
              </a:rPr>
              <a:t>spectre</a:t>
            </a:r>
            <a:r>
              <a:rPr lang="en-US" sz="2800" b="1" dirty="0" smtClean="0">
                <a:solidFill>
                  <a:srgbClr val="0070C0"/>
                </a:solidFill>
              </a:rPr>
              <a:t> or meltdown)</a:t>
            </a:r>
          </a:p>
          <a:p>
            <a:pPr marL="0" indent="0">
              <a:buNone/>
            </a:pPr>
            <a:r>
              <a:rPr lang="en-US" sz="2800" b="1" dirty="0">
                <a:solidFill>
                  <a:srgbClr val="0070C0"/>
                </a:solidFill>
              </a:rPr>
              <a:t>	</a:t>
            </a:r>
            <a:r>
              <a:rPr lang="en-US" sz="2800" b="1" dirty="0" smtClean="0">
                <a:solidFill>
                  <a:srgbClr val="0070C0"/>
                </a:solidFill>
              </a:rPr>
              <a:t>	Talk about </a:t>
            </a:r>
            <a:r>
              <a:rPr lang="en-US" sz="2800" b="1" dirty="0" err="1" smtClean="0">
                <a:solidFill>
                  <a:srgbClr val="0070C0"/>
                </a:solidFill>
              </a:rPr>
              <a:t>Spectre</a:t>
            </a:r>
            <a:r>
              <a:rPr lang="en-US" sz="2800" b="1" dirty="0" smtClean="0">
                <a:solidFill>
                  <a:srgbClr val="0070C0"/>
                </a:solidFill>
              </a:rPr>
              <a:t> and Meltdown</a:t>
            </a:r>
          </a:p>
          <a:p>
            <a:pPr marL="0" indent="0">
              <a:buNone/>
            </a:pPr>
            <a:r>
              <a:rPr lang="en-US" sz="2800" b="1" dirty="0">
                <a:solidFill>
                  <a:srgbClr val="0070C0"/>
                </a:solidFill>
              </a:rPr>
              <a:t>	</a:t>
            </a:r>
            <a:r>
              <a:rPr lang="en-US" sz="2800" b="1" dirty="0" smtClean="0">
                <a:solidFill>
                  <a:srgbClr val="0070C0"/>
                </a:solidFill>
              </a:rPr>
              <a:t>else</a:t>
            </a:r>
          </a:p>
          <a:p>
            <a:pPr marL="0" indent="0">
              <a:buNone/>
            </a:pPr>
            <a:r>
              <a:rPr lang="en-US" sz="2800" b="1" dirty="0">
                <a:solidFill>
                  <a:srgbClr val="0070C0"/>
                </a:solidFill>
              </a:rPr>
              <a:t>	</a:t>
            </a:r>
            <a:r>
              <a:rPr lang="en-US" sz="2800" b="1" dirty="0" smtClean="0">
                <a:solidFill>
                  <a:srgbClr val="0070C0"/>
                </a:solidFill>
              </a:rPr>
              <a:t>	Let us all just go home </a:t>
            </a:r>
            <a:r>
              <a:rPr lang="en-US" sz="2800" b="1" dirty="0" smtClean="0">
                <a:solidFill>
                  <a:srgbClr val="0070C0"/>
                </a:solidFill>
                <a:sym typeface="Wingdings" panose="05000000000000000000" pitchFamily="2" charset="2"/>
              </a:rPr>
              <a:t></a:t>
            </a:r>
            <a:endParaRPr lang="en-US" sz="2800" b="1" dirty="0" smtClean="0">
              <a:solidFill>
                <a:srgbClr val="0070C0"/>
              </a:solidFill>
            </a:endParaRPr>
          </a:p>
        </p:txBody>
      </p:sp>
      <p:sp>
        <p:nvSpPr>
          <p:cNvPr id="4" name="Slide Number Placeholder 3"/>
          <p:cNvSpPr>
            <a:spLocks noGrp="1"/>
          </p:cNvSpPr>
          <p:nvPr>
            <p:ph type="sldNum" sz="quarter" idx="12"/>
          </p:nvPr>
        </p:nvSpPr>
        <p:spPr/>
        <p:txBody>
          <a:bodyPr/>
          <a:lstStyle/>
          <a:p>
            <a:fld id="{B016F8AB-BCEA-4347-8BA6-BE776009BC89}" type="slidenum">
              <a:rPr lang="en-US" smtClean="0"/>
              <a:pPr/>
              <a:t>2</a:t>
            </a:fld>
            <a:endParaRPr lang="en-US" dirty="0"/>
          </a:p>
        </p:txBody>
      </p:sp>
    </p:spTree>
    <p:extLst>
      <p:ext uri="{BB962C8B-B14F-4D97-AF65-F5344CB8AC3E}">
        <p14:creationId xmlns:p14="http://schemas.microsoft.com/office/powerpoint/2010/main" val="188016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Background for the attacks</a:t>
            </a:r>
          </a:p>
          <a:p>
            <a:r>
              <a:rPr lang="en-US" dirty="0" err="1" smtClean="0"/>
              <a:t>Spectre</a:t>
            </a:r>
            <a:r>
              <a:rPr lang="en-US" dirty="0" smtClean="0"/>
              <a:t> and Meltdown explained</a:t>
            </a:r>
          </a:p>
          <a:p>
            <a:r>
              <a:rPr lang="en-US" dirty="0" smtClean="0"/>
              <a:t>More attacks..</a:t>
            </a:r>
          </a:p>
          <a:p>
            <a:r>
              <a:rPr lang="en-US" dirty="0" smtClean="0"/>
              <a:t>Linux after the attacks</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3</a:t>
            </a:fld>
            <a:endParaRPr lang="en-US" dirty="0"/>
          </a:p>
        </p:txBody>
      </p:sp>
    </p:spTree>
    <p:extLst>
      <p:ext uri="{BB962C8B-B14F-4D97-AF65-F5344CB8AC3E}">
        <p14:creationId xmlns:p14="http://schemas.microsoft.com/office/powerpoint/2010/main" val="329372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origins of the Meltdown</a:t>
            </a:r>
            <a:endParaRPr lang="en-US" dirty="0"/>
          </a:p>
        </p:txBody>
      </p:sp>
      <p:sp>
        <p:nvSpPr>
          <p:cNvPr id="3" name="Content Placeholder 2"/>
          <p:cNvSpPr>
            <a:spLocks noGrp="1"/>
          </p:cNvSpPr>
          <p:nvPr>
            <p:ph idx="1"/>
          </p:nvPr>
        </p:nvSpPr>
        <p:spPr/>
        <p:txBody>
          <a:bodyPr/>
          <a:lstStyle/>
          <a:p>
            <a:r>
              <a:rPr lang="en-US" dirty="0"/>
              <a:t>Moore’s Law </a:t>
            </a:r>
            <a:r>
              <a:rPr lang="en-US" dirty="0" smtClean="0"/>
              <a:t>- Every </a:t>
            </a:r>
            <a:r>
              <a:rPr lang="en-US" dirty="0"/>
              <a:t>~2 years: 2x transistors, 1.4x </a:t>
            </a:r>
            <a:r>
              <a:rPr lang="en-US" dirty="0" smtClean="0"/>
              <a:t>faster. How do you keep up ? Do more per clock</a:t>
            </a:r>
          </a:p>
          <a:p>
            <a:pPr lvl="1"/>
            <a:r>
              <a:rPr lang="en-US" dirty="0" smtClean="0"/>
              <a:t>Reduce impact of memory delays through caching</a:t>
            </a:r>
          </a:p>
          <a:p>
            <a:pPr lvl="1"/>
            <a:r>
              <a:rPr lang="en-US" dirty="0" smtClean="0"/>
              <a:t>Keep CPU busy during delays using Speculation</a:t>
            </a:r>
          </a:p>
          <a:p>
            <a:r>
              <a:rPr lang="en-US" dirty="0" smtClean="0"/>
              <a:t>The need for caching</a:t>
            </a:r>
          </a:p>
          <a:p>
            <a:pPr lvl="1"/>
            <a:r>
              <a:rPr lang="en-US" dirty="0" smtClean="0"/>
              <a:t>Typical x86 systems have a socket connected to an IMC with multiple DDR4 channels. A Xeon v4 E5 socket has a maximum memory b/w of 76.8 GB/s (4 memory channels at DDR4-2400). </a:t>
            </a:r>
          </a:p>
          <a:p>
            <a:pPr lvl="1"/>
            <a:r>
              <a:rPr lang="en-US" dirty="0" smtClean="0"/>
              <a:t>A 3.5 GHz pipeline that retires around 4 x86 instructions per cycle (around 16 bytes) has to be fed at around 56GB/s/core</a:t>
            </a:r>
          </a:p>
          <a:p>
            <a:r>
              <a:rPr lang="en-US" dirty="0" smtClean="0"/>
              <a:t>The need for speculation</a:t>
            </a:r>
          </a:p>
          <a:p>
            <a:pPr lvl="1"/>
            <a:r>
              <a:rPr lang="en-US" dirty="0"/>
              <a:t>The L1/L2/L3 latencies for modern Xeon processors are in the 4/12/44 cycles </a:t>
            </a:r>
            <a:r>
              <a:rPr lang="en-US" dirty="0" smtClean="0"/>
              <a:t>range</a:t>
            </a:r>
          </a:p>
          <a:p>
            <a:pPr lvl="1"/>
            <a:r>
              <a:rPr lang="en-US" dirty="0" smtClean="0"/>
              <a:t>Branches can stall the pipeline</a:t>
            </a:r>
          </a:p>
        </p:txBody>
      </p:sp>
      <p:sp>
        <p:nvSpPr>
          <p:cNvPr id="4" name="Slide Number Placeholder 3"/>
          <p:cNvSpPr>
            <a:spLocks noGrp="1"/>
          </p:cNvSpPr>
          <p:nvPr>
            <p:ph type="sldNum" sz="quarter" idx="12"/>
          </p:nvPr>
        </p:nvSpPr>
        <p:spPr/>
        <p:txBody>
          <a:bodyPr/>
          <a:lstStyle/>
          <a:p>
            <a:fld id="{B016F8AB-BCEA-4347-8BA6-BE776009BC89}" type="slidenum">
              <a:rPr lang="en-US" smtClean="0"/>
              <a:pPr/>
              <a:t>4</a:t>
            </a:fld>
            <a:endParaRPr lang="en-US"/>
          </a:p>
        </p:txBody>
      </p:sp>
    </p:spTree>
    <p:extLst>
      <p:ext uri="{BB962C8B-B14F-4D97-AF65-F5344CB8AC3E}">
        <p14:creationId xmlns:p14="http://schemas.microsoft.com/office/powerpoint/2010/main" val="4033861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Invisible (or is it ?) Micro-architecture</a:t>
            </a:r>
            <a:endParaRPr lang="en-US" dirty="0"/>
          </a:p>
        </p:txBody>
      </p:sp>
      <p:sp>
        <p:nvSpPr>
          <p:cNvPr id="3" name="Content Placeholder 2"/>
          <p:cNvSpPr>
            <a:spLocks noGrp="1"/>
          </p:cNvSpPr>
          <p:nvPr>
            <p:ph idx="1"/>
          </p:nvPr>
        </p:nvSpPr>
        <p:spPr>
          <a:xfrm>
            <a:off x="685800" y="1219200"/>
            <a:ext cx="10969784" cy="4571999"/>
          </a:xfrm>
        </p:spPr>
        <p:txBody>
          <a:bodyPr/>
          <a:lstStyle/>
          <a:p>
            <a:r>
              <a:rPr lang="en-US" dirty="0" smtClean="0"/>
              <a:t>Caches are not directly visible to applications.</a:t>
            </a:r>
          </a:p>
          <a:p>
            <a:r>
              <a:rPr lang="en-US" dirty="0" smtClean="0"/>
              <a:t>Instructions executed out-of-order but retired in-order</a:t>
            </a:r>
          </a:p>
          <a:p>
            <a:r>
              <a:rPr lang="en-US" dirty="0" smtClean="0"/>
              <a:t>Speculation not committed unless correct. Transient execution discarded.</a:t>
            </a:r>
          </a:p>
          <a:p>
            <a:r>
              <a:rPr lang="en-US" dirty="0" smtClean="0"/>
              <a:t>Exploitation : </a:t>
            </a:r>
            <a:r>
              <a:rPr lang="en-US" dirty="0" err="1" smtClean="0"/>
              <a:t>Spectre</a:t>
            </a:r>
            <a:r>
              <a:rPr lang="en-US" dirty="0" smtClean="0"/>
              <a:t> type attacks and Meltdown type attacks</a:t>
            </a:r>
          </a:p>
          <a:p>
            <a:pPr marL="0" indent="0">
              <a:buNone/>
            </a:pPr>
            <a:endParaRPr lang="en-US" dirty="0" smtClean="0"/>
          </a:p>
        </p:txBody>
      </p:sp>
      <p:sp>
        <p:nvSpPr>
          <p:cNvPr id="4" name="Slide Number Placeholder 3"/>
          <p:cNvSpPr>
            <a:spLocks noGrp="1"/>
          </p:cNvSpPr>
          <p:nvPr>
            <p:ph type="sldNum" sz="quarter" idx="12"/>
          </p:nvPr>
        </p:nvSpPr>
        <p:spPr/>
        <p:txBody>
          <a:bodyPr/>
          <a:lstStyle/>
          <a:p>
            <a:fld id="{B016F8AB-BCEA-4347-8BA6-BE776009BC89}" type="slidenum">
              <a:rPr lang="en-US" smtClean="0"/>
              <a:pPr/>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035306865"/>
              </p:ext>
            </p:extLst>
          </p:nvPr>
        </p:nvGraphicFramePr>
        <p:xfrm>
          <a:off x="1905000" y="3124200"/>
          <a:ext cx="8128000" cy="2387600"/>
        </p:xfrm>
        <a:graphic>
          <a:graphicData uri="http://schemas.openxmlformats.org/drawingml/2006/table">
            <a:tbl>
              <a:tblPr firstRow="1" bandRow="1">
                <a:tableStyleId>{8A107856-5554-42FB-B03E-39F5DBC370BA}</a:tableStyleId>
              </a:tblPr>
              <a:tblGrid>
                <a:gridCol w="4064000"/>
                <a:gridCol w="4064000"/>
              </a:tblGrid>
              <a:tr h="137160">
                <a:tc>
                  <a:txBody>
                    <a:bodyPr/>
                    <a:lstStyle/>
                    <a:p>
                      <a:r>
                        <a:rPr lang="en-US" dirty="0" err="1" smtClean="0"/>
                        <a:t>Spectre</a:t>
                      </a:r>
                      <a:endParaRPr lang="en-US" dirty="0"/>
                    </a:p>
                  </a:txBody>
                  <a:tcPr/>
                </a:tc>
                <a:tc>
                  <a:txBody>
                    <a:bodyPr/>
                    <a:lstStyle/>
                    <a:p>
                      <a:r>
                        <a:rPr lang="en-US" dirty="0" smtClean="0"/>
                        <a:t>Meltdown</a:t>
                      </a:r>
                      <a:endParaRPr lang="en-US" dirty="0"/>
                    </a:p>
                  </a:txBody>
                  <a:tcPr/>
                </a:tc>
              </a:tr>
              <a:tr h="370840">
                <a:tc>
                  <a:txBody>
                    <a:bodyPr/>
                    <a:lstStyle/>
                    <a:p>
                      <a:r>
                        <a:rPr lang="en-US" dirty="0" smtClean="0"/>
                        <a:t>Control and Data </a:t>
                      </a:r>
                      <a:r>
                        <a:rPr lang="en-US" dirty="0" err="1" smtClean="0"/>
                        <a:t>misprediction</a:t>
                      </a:r>
                      <a:r>
                        <a:rPr lang="en-US" dirty="0" smtClean="0"/>
                        <a:t> exploits</a:t>
                      </a:r>
                      <a:endParaRPr lang="en-US" dirty="0"/>
                    </a:p>
                  </a:txBody>
                  <a:tcPr/>
                </a:tc>
                <a:tc>
                  <a:txBody>
                    <a:bodyPr/>
                    <a:lstStyle/>
                    <a:p>
                      <a:r>
                        <a:rPr lang="en-US" dirty="0" smtClean="0"/>
                        <a:t>Deferred</a:t>
                      </a:r>
                      <a:r>
                        <a:rPr lang="en-US" baseline="0" dirty="0" smtClean="0"/>
                        <a:t> Permission Checks on Faulting Instructions</a:t>
                      </a:r>
                      <a:endParaRPr lang="en-US" dirty="0"/>
                    </a:p>
                  </a:txBody>
                  <a:tcPr/>
                </a:tc>
              </a:tr>
              <a:tr h="370840">
                <a:tc>
                  <a:txBody>
                    <a:bodyPr/>
                    <a:lstStyle/>
                    <a:p>
                      <a:r>
                        <a:rPr lang="en-US" dirty="0" smtClean="0"/>
                        <a:t>Transient instructions only compute on accessible data</a:t>
                      </a:r>
                      <a:endParaRPr lang="en-US" dirty="0"/>
                    </a:p>
                  </a:txBody>
                  <a:tcPr/>
                </a:tc>
                <a:tc>
                  <a:txBody>
                    <a:bodyPr/>
                    <a:lstStyle/>
                    <a:p>
                      <a:r>
                        <a:rPr lang="en-US" dirty="0" smtClean="0"/>
                        <a:t>Transient</a:t>
                      </a:r>
                      <a:r>
                        <a:rPr lang="en-US" baseline="0" dirty="0" smtClean="0"/>
                        <a:t> instructions compute across privilege levels</a:t>
                      </a:r>
                      <a:endParaRPr lang="en-US" dirty="0"/>
                    </a:p>
                  </a:txBody>
                  <a:tcPr/>
                </a:tc>
              </a:tr>
              <a:tr h="370840">
                <a:tc>
                  <a:txBody>
                    <a:bodyPr/>
                    <a:lstStyle/>
                    <a:p>
                      <a:r>
                        <a:rPr lang="en-US" dirty="0" smtClean="0"/>
                        <a:t>More of a design side effect</a:t>
                      </a:r>
                      <a:endParaRPr lang="en-US" dirty="0"/>
                    </a:p>
                  </a:txBody>
                  <a:tcPr/>
                </a:tc>
                <a:tc>
                  <a:txBody>
                    <a:bodyPr/>
                    <a:lstStyle/>
                    <a:p>
                      <a:r>
                        <a:rPr lang="en-US" dirty="0" smtClean="0"/>
                        <a:t>More of</a:t>
                      </a:r>
                      <a:r>
                        <a:rPr lang="en-US" baseline="0" dirty="0" smtClean="0"/>
                        <a:t> an implementation failure</a:t>
                      </a:r>
                      <a:endParaRPr lang="en-US" dirty="0"/>
                    </a:p>
                  </a:txBody>
                  <a:tcPr/>
                </a:tc>
              </a:tr>
              <a:tr h="370840">
                <a:tc>
                  <a:txBody>
                    <a:bodyPr/>
                    <a:lstStyle/>
                    <a:p>
                      <a:r>
                        <a:rPr lang="en-US" dirty="0" smtClean="0"/>
                        <a:t>Requires</a:t>
                      </a:r>
                      <a:r>
                        <a:rPr lang="en-US" baseline="0" dirty="0" smtClean="0"/>
                        <a:t> gadgets in victim code like kernel</a:t>
                      </a:r>
                      <a:endParaRPr lang="en-US" dirty="0" smtClean="0"/>
                    </a:p>
                  </a:txBody>
                  <a:tcPr/>
                </a:tc>
                <a:tc>
                  <a:txBody>
                    <a:bodyPr/>
                    <a:lstStyle/>
                    <a:p>
                      <a:r>
                        <a:rPr lang="en-US" dirty="0" smtClean="0"/>
                        <a:t>Attacks possible from user space</a:t>
                      </a:r>
                      <a:endParaRPr lang="en-US" dirty="0"/>
                    </a:p>
                  </a:txBody>
                  <a:tcPr/>
                </a:tc>
              </a:tr>
            </a:tbl>
          </a:graphicData>
        </a:graphic>
      </p:graphicFrame>
    </p:spTree>
    <p:extLst>
      <p:ext uri="{BB962C8B-B14F-4D97-AF65-F5344CB8AC3E}">
        <p14:creationId xmlns:p14="http://schemas.microsoft.com/office/powerpoint/2010/main" val="265365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Micro-architecture</a:t>
            </a:r>
            <a:endParaRPr lang="en-US" dirty="0"/>
          </a:p>
        </p:txBody>
      </p:sp>
      <p:sp>
        <p:nvSpPr>
          <p:cNvPr id="4" name="Slide Number Placeholder 3"/>
          <p:cNvSpPr>
            <a:spLocks noGrp="1"/>
          </p:cNvSpPr>
          <p:nvPr>
            <p:ph type="sldNum" sz="quarter" idx="12"/>
          </p:nvPr>
        </p:nvSpPr>
        <p:spPr/>
        <p:txBody>
          <a:bodyPr/>
          <a:lstStyle/>
          <a:p>
            <a:fld id="{B016F8AB-BCEA-4347-8BA6-BE776009BC89}" type="slidenum">
              <a:rPr lang="en-US" smtClean="0"/>
              <a:pPr/>
              <a:t>6</a:t>
            </a:fld>
            <a:endParaRPr lang="en-US" dirty="0"/>
          </a:p>
        </p:txBody>
      </p:sp>
      <p:sp>
        <p:nvSpPr>
          <p:cNvPr id="5" name="Rectangle 4"/>
          <p:cNvSpPr/>
          <p:nvPr/>
        </p:nvSpPr>
        <p:spPr bwMode="ltGray">
          <a:xfrm>
            <a:off x="2133600" y="1143000"/>
            <a:ext cx="7848600" cy="52578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6" name="Rectangle 5"/>
          <p:cNvSpPr/>
          <p:nvPr/>
        </p:nvSpPr>
        <p:spPr bwMode="ltGray">
          <a:xfrm>
            <a:off x="4648200" y="5105400"/>
            <a:ext cx="2971800" cy="381000"/>
          </a:xfrm>
          <a:prstGeom prst="rect">
            <a:avLst/>
          </a:prstGeom>
          <a:solidFill>
            <a:srgbClr val="00B05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
        <p:nvSpPr>
          <p:cNvPr id="7" name="Rectangle 6"/>
          <p:cNvSpPr/>
          <p:nvPr/>
        </p:nvSpPr>
        <p:spPr bwMode="ltGray">
          <a:xfrm>
            <a:off x="5410200" y="4648200"/>
            <a:ext cx="1447800" cy="304800"/>
          </a:xfrm>
          <a:prstGeom prst="rect">
            <a:avLst/>
          </a:prstGeom>
          <a:solidFill>
            <a:srgbClr val="FF0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L1 $</a:t>
            </a:r>
          </a:p>
        </p:txBody>
      </p:sp>
      <p:sp>
        <p:nvSpPr>
          <p:cNvPr id="8" name="Rounded Rectangle 7"/>
          <p:cNvSpPr/>
          <p:nvPr/>
        </p:nvSpPr>
        <p:spPr bwMode="ltGray">
          <a:xfrm>
            <a:off x="5715000" y="3810000"/>
            <a:ext cx="1752600" cy="457200"/>
          </a:xfrm>
          <a:prstGeom prst="roundRect">
            <a:avLst/>
          </a:prstGeom>
          <a:solidFill>
            <a:srgbClr val="00B0F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Instruction Decode</a:t>
            </a:r>
          </a:p>
        </p:txBody>
      </p:sp>
      <p:sp>
        <p:nvSpPr>
          <p:cNvPr id="9" name="Rounded Rectangle 8"/>
          <p:cNvSpPr/>
          <p:nvPr/>
        </p:nvSpPr>
        <p:spPr bwMode="ltGray">
          <a:xfrm>
            <a:off x="3962400" y="3810000"/>
            <a:ext cx="1447800" cy="457200"/>
          </a:xfrm>
          <a:prstGeom prst="roundRect">
            <a:avLst/>
          </a:prstGeom>
          <a:solidFill>
            <a:schemeClr val="accent3">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Branch Prediction</a:t>
            </a:r>
          </a:p>
        </p:txBody>
      </p:sp>
      <p:sp>
        <p:nvSpPr>
          <p:cNvPr id="10" name="TextBox 9"/>
          <p:cNvSpPr txBox="1"/>
          <p:nvPr/>
        </p:nvSpPr>
        <p:spPr>
          <a:xfrm>
            <a:off x="5867400" y="5181600"/>
            <a:ext cx="1264919" cy="228600"/>
          </a:xfrm>
          <a:prstGeom prst="rect">
            <a:avLst/>
          </a:prstGeom>
          <a:noFill/>
        </p:spPr>
        <p:txBody>
          <a:bodyPr wrap="square" lIns="0" tIns="0" rIns="0" bIns="0" rtlCol="0">
            <a:noAutofit/>
          </a:bodyPr>
          <a:lstStyle/>
          <a:p>
            <a:pPr>
              <a:lnSpc>
                <a:spcPct val="90000"/>
              </a:lnSpc>
            </a:pPr>
            <a:r>
              <a:rPr lang="en-US" dirty="0" smtClean="0">
                <a:solidFill>
                  <a:schemeClr val="bg1"/>
                </a:solidFill>
              </a:rPr>
              <a:t>L2 $</a:t>
            </a:r>
            <a:r>
              <a:rPr lang="en-US" dirty="0" smtClean="0"/>
              <a:t> </a:t>
            </a:r>
            <a:endParaRPr lang="en-US" dirty="0"/>
          </a:p>
        </p:txBody>
      </p:sp>
      <p:cxnSp>
        <p:nvCxnSpPr>
          <p:cNvPr id="12" name="Straight Connector 11"/>
          <p:cNvCxnSpPr>
            <a:stCxn id="9" idx="3"/>
            <a:endCxn id="8" idx="1"/>
          </p:cNvCxnSpPr>
          <p:nvPr/>
        </p:nvCxnSpPr>
        <p:spPr>
          <a:xfrm>
            <a:off x="5410200" y="4038600"/>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V="1">
            <a:off x="6134100" y="4953000"/>
            <a:ext cx="0" cy="1524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99859" y="4267200"/>
            <a:ext cx="0" cy="381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ltGray">
          <a:xfrm>
            <a:off x="5257800" y="2971800"/>
            <a:ext cx="2209800" cy="419100"/>
          </a:xfrm>
          <a:prstGeom prst="roundRect">
            <a:avLst/>
          </a:prstGeom>
          <a:solidFill>
            <a:schemeClr val="accent1">
              <a:lumMod val="75000"/>
            </a:scheme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cxnSp>
        <p:nvCxnSpPr>
          <p:cNvPr id="19" name="Straight Arrow Connector 18"/>
          <p:cNvCxnSpPr>
            <a:stCxn id="8" idx="0"/>
          </p:cNvCxnSpPr>
          <p:nvPr/>
        </p:nvCxnSpPr>
        <p:spPr>
          <a:xfrm flipV="1">
            <a:off x="6591300" y="3390900"/>
            <a:ext cx="0" cy="4191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62600" y="3086100"/>
            <a:ext cx="1752600" cy="228600"/>
          </a:xfrm>
          <a:prstGeom prst="rect">
            <a:avLst/>
          </a:prstGeom>
          <a:noFill/>
        </p:spPr>
        <p:txBody>
          <a:bodyPr wrap="square" lIns="0" tIns="0" rIns="0" bIns="0" rtlCol="0">
            <a:noAutofit/>
          </a:bodyPr>
          <a:lstStyle/>
          <a:p>
            <a:pPr>
              <a:lnSpc>
                <a:spcPct val="90000"/>
              </a:lnSpc>
            </a:pPr>
            <a:r>
              <a:rPr lang="en-US" dirty="0" smtClean="0">
                <a:solidFill>
                  <a:schemeClr val="bg1"/>
                </a:solidFill>
              </a:rPr>
              <a:t>Micro  op cache</a:t>
            </a:r>
            <a:endParaRPr lang="en-US" dirty="0">
              <a:solidFill>
                <a:schemeClr val="bg1"/>
              </a:solidFill>
            </a:endParaRPr>
          </a:p>
        </p:txBody>
      </p:sp>
      <p:sp>
        <p:nvSpPr>
          <p:cNvPr id="21" name="Rounded Rectangle 20"/>
          <p:cNvSpPr/>
          <p:nvPr/>
        </p:nvSpPr>
        <p:spPr bwMode="ltGray">
          <a:xfrm>
            <a:off x="3429000" y="1447800"/>
            <a:ext cx="4152900" cy="121920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Out of order engine</a:t>
            </a:r>
          </a:p>
        </p:txBody>
      </p:sp>
      <p:sp>
        <p:nvSpPr>
          <p:cNvPr id="23" name="Oval 22"/>
          <p:cNvSpPr/>
          <p:nvPr/>
        </p:nvSpPr>
        <p:spPr bwMode="ltGray">
          <a:xfrm>
            <a:off x="3630386" y="1961761"/>
            <a:ext cx="1143000" cy="381000"/>
          </a:xfrm>
          <a:prstGeom prst="ellipse">
            <a:avLst/>
          </a:prstGeom>
          <a:solidFill>
            <a:srgbClr val="FF0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t>Load Buffers</a:t>
            </a:r>
          </a:p>
        </p:txBody>
      </p:sp>
      <p:sp>
        <p:nvSpPr>
          <p:cNvPr id="24" name="Oval 23"/>
          <p:cNvSpPr/>
          <p:nvPr/>
        </p:nvSpPr>
        <p:spPr bwMode="ltGray">
          <a:xfrm>
            <a:off x="7802724" y="4540607"/>
            <a:ext cx="1066800" cy="533400"/>
          </a:xfrm>
          <a:prstGeom prst="ellipse">
            <a:avLst/>
          </a:prstGeom>
          <a:solidFill>
            <a:srgbClr val="FF0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LFBs</a:t>
            </a:r>
          </a:p>
        </p:txBody>
      </p:sp>
      <p:cxnSp>
        <p:nvCxnSpPr>
          <p:cNvPr id="30" name="Straight Arrow Connector 29"/>
          <p:cNvCxnSpPr>
            <a:stCxn id="17" idx="0"/>
          </p:cNvCxnSpPr>
          <p:nvPr/>
        </p:nvCxnSpPr>
        <p:spPr>
          <a:xfrm flipV="1">
            <a:off x="6362700" y="2667000"/>
            <a:ext cx="0" cy="3048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bwMode="ltGray">
          <a:xfrm>
            <a:off x="4937449" y="1943100"/>
            <a:ext cx="1143000" cy="381000"/>
          </a:xfrm>
          <a:prstGeom prst="ellipse">
            <a:avLst/>
          </a:prstGeom>
          <a:solidFill>
            <a:srgbClr val="FF000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t>Store Buffers</a:t>
            </a:r>
          </a:p>
        </p:txBody>
      </p:sp>
      <p:sp>
        <p:nvSpPr>
          <p:cNvPr id="32" name="Oval 31"/>
          <p:cNvSpPr/>
          <p:nvPr/>
        </p:nvSpPr>
        <p:spPr bwMode="ltGray">
          <a:xfrm>
            <a:off x="6244512" y="1934158"/>
            <a:ext cx="1143000" cy="381000"/>
          </a:xfrm>
          <a:prstGeom prst="ellipse">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400" dirty="0" smtClean="0"/>
              <a:t>ROB</a:t>
            </a:r>
          </a:p>
        </p:txBody>
      </p:sp>
      <p:sp>
        <p:nvSpPr>
          <p:cNvPr id="33" name="TextBox 32"/>
          <p:cNvSpPr txBox="1"/>
          <p:nvPr/>
        </p:nvSpPr>
        <p:spPr>
          <a:xfrm>
            <a:off x="5341776" y="1515447"/>
            <a:ext cx="1973424" cy="275253"/>
          </a:xfrm>
          <a:prstGeom prst="rect">
            <a:avLst/>
          </a:prstGeom>
          <a:noFill/>
        </p:spPr>
        <p:txBody>
          <a:bodyPr wrap="none" lIns="0" tIns="0" rIns="0" bIns="0" rtlCol="0">
            <a:noAutofit/>
          </a:bodyPr>
          <a:lstStyle/>
          <a:p>
            <a:pPr>
              <a:lnSpc>
                <a:spcPct val="90000"/>
              </a:lnSpc>
            </a:pPr>
            <a:r>
              <a:rPr lang="en-US" dirty="0" smtClean="0"/>
              <a:t>Retirement Unit</a:t>
            </a:r>
            <a:endParaRPr lang="en-US" dirty="0"/>
          </a:p>
        </p:txBody>
      </p:sp>
      <p:sp>
        <p:nvSpPr>
          <p:cNvPr id="34" name="TextBox 33"/>
          <p:cNvSpPr txBox="1"/>
          <p:nvPr/>
        </p:nvSpPr>
        <p:spPr>
          <a:xfrm>
            <a:off x="2514600" y="3390900"/>
            <a:ext cx="914400" cy="914400"/>
          </a:xfrm>
          <a:prstGeom prst="rect">
            <a:avLst/>
          </a:prstGeom>
          <a:noFill/>
        </p:spPr>
        <p:txBody>
          <a:bodyPr wrap="none" lIns="0" tIns="0" rIns="0" bIns="0" rtlCol="0">
            <a:noAutofit/>
          </a:bodyPr>
          <a:lstStyle/>
          <a:p>
            <a:pPr>
              <a:lnSpc>
                <a:spcPct val="90000"/>
              </a:lnSpc>
            </a:pPr>
            <a:r>
              <a:rPr lang="en-US" dirty="0" smtClean="0"/>
              <a:t>CORE</a:t>
            </a:r>
            <a:endParaRPr lang="en-US" dirty="0"/>
          </a:p>
        </p:txBody>
      </p:sp>
      <p:sp>
        <p:nvSpPr>
          <p:cNvPr id="37" name="Rounded Rectangle 36"/>
          <p:cNvSpPr/>
          <p:nvPr/>
        </p:nvSpPr>
        <p:spPr bwMode="ltGray">
          <a:xfrm>
            <a:off x="3736910" y="5727048"/>
            <a:ext cx="4796712" cy="411068"/>
          </a:xfrm>
          <a:prstGeom prst="roundRect">
            <a:avLst/>
          </a:prstGeom>
          <a:solidFill>
            <a:srgbClr val="0070C0"/>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Memory</a:t>
            </a:r>
          </a:p>
        </p:txBody>
      </p:sp>
      <p:cxnSp>
        <p:nvCxnSpPr>
          <p:cNvPr id="43" name="Straight Connector 42"/>
          <p:cNvCxnSpPr>
            <a:stCxn id="24" idx="4"/>
          </p:cNvCxnSpPr>
          <p:nvPr/>
        </p:nvCxnSpPr>
        <p:spPr>
          <a:xfrm>
            <a:off x="8336124" y="5074007"/>
            <a:ext cx="0" cy="6530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 idx="3"/>
            <a:endCxn id="24" idx="2"/>
          </p:cNvCxnSpPr>
          <p:nvPr/>
        </p:nvCxnSpPr>
        <p:spPr>
          <a:xfrm>
            <a:off x="6858000" y="4800600"/>
            <a:ext cx="944724" cy="6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bwMode="ltGray">
          <a:xfrm>
            <a:off x="8001000" y="1447800"/>
            <a:ext cx="1143000" cy="1219200"/>
          </a:xfrm>
          <a:prstGeom prst="round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dirty="0" smtClean="0"/>
              <a:t>Exe</a:t>
            </a:r>
          </a:p>
        </p:txBody>
      </p:sp>
      <p:sp>
        <p:nvSpPr>
          <p:cNvPr id="49" name="Rectangle 48"/>
          <p:cNvSpPr/>
          <p:nvPr/>
        </p:nvSpPr>
        <p:spPr bwMode="ltGray">
          <a:xfrm>
            <a:off x="8153400" y="1600200"/>
            <a:ext cx="838200" cy="914400"/>
          </a:xfrm>
          <a:prstGeom prst="rect">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smtClean="0"/>
          </a:p>
        </p:txBody>
      </p:sp>
      <p:cxnSp>
        <p:nvCxnSpPr>
          <p:cNvPr id="51" name="Straight Connector 50"/>
          <p:cNvCxnSpPr/>
          <p:nvPr/>
        </p:nvCxnSpPr>
        <p:spPr>
          <a:xfrm>
            <a:off x="8153400" y="17907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9" idx="1"/>
            <a:endCxn id="49" idx="3"/>
          </p:cNvCxnSpPr>
          <p:nvPr/>
        </p:nvCxnSpPr>
        <p:spPr>
          <a:xfrm>
            <a:off x="8153400" y="2057400"/>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153400" y="2315158"/>
            <a:ext cx="838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1" idx="3"/>
            <a:endCxn id="46" idx="1"/>
          </p:cNvCxnSpPr>
          <p:nvPr/>
        </p:nvCxnSpPr>
        <p:spPr>
          <a:xfrm>
            <a:off x="7581900" y="2057400"/>
            <a:ext cx="419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8382000" y="1790700"/>
            <a:ext cx="495300" cy="257758"/>
          </a:xfrm>
          <a:prstGeom prst="rect">
            <a:avLst/>
          </a:prstGeom>
          <a:noFill/>
        </p:spPr>
        <p:txBody>
          <a:bodyPr wrap="none" lIns="0" tIns="0" rIns="0" bIns="0" rtlCol="0">
            <a:noAutofit/>
          </a:bodyPr>
          <a:lstStyle/>
          <a:p>
            <a:pPr>
              <a:lnSpc>
                <a:spcPct val="90000"/>
              </a:lnSpc>
            </a:pPr>
            <a:r>
              <a:rPr lang="en-US" sz="1400" dirty="0" smtClean="0">
                <a:solidFill>
                  <a:schemeClr val="bg1"/>
                </a:solidFill>
              </a:rPr>
              <a:t>Load</a:t>
            </a:r>
            <a:endParaRPr lang="en-US" sz="1400" dirty="0">
              <a:solidFill>
                <a:schemeClr val="bg1"/>
              </a:solidFill>
            </a:endParaRPr>
          </a:p>
        </p:txBody>
      </p:sp>
      <p:sp>
        <p:nvSpPr>
          <p:cNvPr id="59" name="TextBox 58"/>
          <p:cNvSpPr txBox="1"/>
          <p:nvPr/>
        </p:nvSpPr>
        <p:spPr>
          <a:xfrm>
            <a:off x="8347010" y="1588975"/>
            <a:ext cx="480527" cy="249205"/>
          </a:xfrm>
          <a:prstGeom prst="rect">
            <a:avLst/>
          </a:prstGeom>
          <a:noFill/>
        </p:spPr>
        <p:txBody>
          <a:bodyPr wrap="none" lIns="0" tIns="0" rIns="0" bIns="0" rtlCol="0">
            <a:noAutofit/>
          </a:bodyPr>
          <a:lstStyle/>
          <a:p>
            <a:pPr>
              <a:lnSpc>
                <a:spcPct val="90000"/>
              </a:lnSpc>
            </a:pPr>
            <a:r>
              <a:rPr lang="en-US" sz="1400" dirty="0" smtClean="0">
                <a:solidFill>
                  <a:schemeClr val="bg1"/>
                </a:solidFill>
              </a:rPr>
              <a:t>Store</a:t>
            </a:r>
            <a:endParaRPr lang="en-US" sz="1400" dirty="0">
              <a:solidFill>
                <a:schemeClr val="bg1"/>
              </a:solidFill>
            </a:endParaRPr>
          </a:p>
        </p:txBody>
      </p:sp>
      <p:sp>
        <p:nvSpPr>
          <p:cNvPr id="60" name="TextBox 59"/>
          <p:cNvSpPr txBox="1"/>
          <p:nvPr/>
        </p:nvSpPr>
        <p:spPr>
          <a:xfrm>
            <a:off x="8362950" y="2054290"/>
            <a:ext cx="495300" cy="257758"/>
          </a:xfrm>
          <a:prstGeom prst="rect">
            <a:avLst/>
          </a:prstGeom>
          <a:noFill/>
        </p:spPr>
        <p:txBody>
          <a:bodyPr wrap="none" lIns="0" tIns="0" rIns="0" bIns="0" rtlCol="0">
            <a:noAutofit/>
          </a:bodyPr>
          <a:lstStyle/>
          <a:p>
            <a:pPr>
              <a:lnSpc>
                <a:spcPct val="90000"/>
              </a:lnSpc>
            </a:pPr>
            <a:r>
              <a:rPr lang="en-US" sz="1400" dirty="0" smtClean="0">
                <a:solidFill>
                  <a:schemeClr val="bg1"/>
                </a:solidFill>
              </a:rPr>
              <a:t>ALU</a:t>
            </a:r>
            <a:endParaRPr lang="en-US" sz="1400" dirty="0">
              <a:solidFill>
                <a:schemeClr val="bg1"/>
              </a:solidFill>
            </a:endParaRPr>
          </a:p>
        </p:txBody>
      </p:sp>
      <p:sp>
        <p:nvSpPr>
          <p:cNvPr id="61" name="TextBox 60"/>
          <p:cNvSpPr txBox="1"/>
          <p:nvPr/>
        </p:nvSpPr>
        <p:spPr>
          <a:xfrm>
            <a:off x="8383166" y="2306021"/>
            <a:ext cx="495300" cy="257758"/>
          </a:xfrm>
          <a:prstGeom prst="rect">
            <a:avLst/>
          </a:prstGeom>
          <a:noFill/>
        </p:spPr>
        <p:txBody>
          <a:bodyPr wrap="none" lIns="0" tIns="0" rIns="0" bIns="0" rtlCol="0">
            <a:noAutofit/>
          </a:bodyPr>
          <a:lstStyle/>
          <a:p>
            <a:pPr>
              <a:lnSpc>
                <a:spcPct val="90000"/>
              </a:lnSpc>
            </a:pPr>
            <a:r>
              <a:rPr lang="en-US" sz="1400" dirty="0" smtClean="0">
                <a:solidFill>
                  <a:schemeClr val="bg1"/>
                </a:solidFill>
              </a:rPr>
              <a:t>ALU</a:t>
            </a:r>
            <a:endParaRPr lang="en-US" sz="1400" dirty="0">
              <a:solidFill>
                <a:schemeClr val="bg1"/>
              </a:solidFill>
            </a:endParaRPr>
          </a:p>
        </p:txBody>
      </p:sp>
      <p:sp>
        <p:nvSpPr>
          <p:cNvPr id="62" name="TextBox 61"/>
          <p:cNvSpPr txBox="1"/>
          <p:nvPr/>
        </p:nvSpPr>
        <p:spPr>
          <a:xfrm>
            <a:off x="8073312" y="2651351"/>
            <a:ext cx="914400" cy="228600"/>
          </a:xfrm>
          <a:prstGeom prst="rect">
            <a:avLst/>
          </a:prstGeom>
          <a:noFill/>
        </p:spPr>
        <p:txBody>
          <a:bodyPr wrap="none" lIns="0" tIns="0" rIns="0" bIns="0" rtlCol="0">
            <a:noAutofit/>
          </a:bodyPr>
          <a:lstStyle/>
          <a:p>
            <a:pPr>
              <a:lnSpc>
                <a:spcPct val="90000"/>
              </a:lnSpc>
            </a:pPr>
            <a:r>
              <a:rPr lang="en-US" sz="1600" dirty="0" smtClean="0"/>
              <a:t>Execution Unit</a:t>
            </a:r>
            <a:endParaRPr lang="en-US" sz="1600" dirty="0"/>
          </a:p>
        </p:txBody>
      </p:sp>
      <p:cxnSp>
        <p:nvCxnSpPr>
          <p:cNvPr id="66" name="Straight Arrow Connector 65"/>
          <p:cNvCxnSpPr>
            <a:stCxn id="37" idx="0"/>
            <a:endCxn id="6" idx="2"/>
          </p:cNvCxnSpPr>
          <p:nvPr/>
        </p:nvCxnSpPr>
        <p:spPr>
          <a:xfrm flipH="1" flipV="1">
            <a:off x="6134100" y="5486400"/>
            <a:ext cx="1166" cy="2406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65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Spectre</a:t>
            </a:r>
            <a:r>
              <a:rPr lang="en-US" dirty="0" smtClean="0"/>
              <a:t> v1 (Conditional Branch) </a:t>
            </a:r>
            <a:endParaRPr lang="en-US" dirty="0"/>
          </a:p>
        </p:txBody>
      </p:sp>
      <p:sp>
        <p:nvSpPr>
          <p:cNvPr id="2" name="Content Placeholder 1"/>
          <p:cNvSpPr>
            <a:spLocks noGrp="1"/>
          </p:cNvSpPr>
          <p:nvPr>
            <p:ph idx="1"/>
          </p:nvPr>
        </p:nvSpPr>
        <p:spPr>
          <a:xfrm>
            <a:off x="609600" y="1066800"/>
            <a:ext cx="10969784" cy="5029199"/>
          </a:xfrm>
        </p:spPr>
        <p:txBody>
          <a:bodyPr>
            <a:normAutofit/>
          </a:bodyPr>
          <a:lstStyle/>
          <a:p>
            <a:r>
              <a:rPr lang="en-US" dirty="0" smtClean="0"/>
              <a:t>The </a:t>
            </a:r>
            <a:r>
              <a:rPr lang="en-US" dirty="0" err="1" smtClean="0"/>
              <a:t>Spectre</a:t>
            </a:r>
            <a:r>
              <a:rPr lang="en-US" dirty="0" smtClean="0"/>
              <a:t> attacks are about exploiting speculative execution in processors</a:t>
            </a:r>
          </a:p>
          <a:p>
            <a:r>
              <a:rPr lang="en-US" dirty="0" smtClean="0"/>
              <a:t>Speculative Execution is about guessing likely future execution paths and prematurely executing instructions in them.</a:t>
            </a:r>
          </a:p>
          <a:p>
            <a:r>
              <a:rPr lang="en-US" dirty="0" err="1" smtClean="0"/>
              <a:t>Spectre</a:t>
            </a:r>
            <a:r>
              <a:rPr lang="en-US" dirty="0" smtClean="0"/>
              <a:t>  attacks depend on architectural state such as caches not being reverted back on incorrect speculation.</a:t>
            </a:r>
          </a:p>
          <a:p>
            <a:r>
              <a:rPr lang="en-US" dirty="0" smtClean="0"/>
              <a:t>Impacts most modern processors, including Intel x86, ARM, AMD, IBM Power etc.</a:t>
            </a:r>
          </a:p>
          <a:p>
            <a:r>
              <a:rPr lang="en-US" dirty="0" smtClean="0"/>
              <a:t>Typically exploits existing code in the kernel (</a:t>
            </a:r>
            <a:r>
              <a:rPr lang="en-US" dirty="0" err="1" smtClean="0"/>
              <a:t>syscalls</a:t>
            </a:r>
            <a:r>
              <a:rPr lang="en-US" dirty="0" smtClean="0"/>
              <a:t> for instance)</a:t>
            </a:r>
          </a:p>
          <a:p>
            <a:r>
              <a:rPr lang="en-US" dirty="0" smtClean="0"/>
              <a:t>Attack Methodology :</a:t>
            </a:r>
            <a:endParaRPr lang="en-US" dirty="0"/>
          </a:p>
          <a:p>
            <a:pPr lvl="1"/>
            <a:r>
              <a:rPr lang="en-US" dirty="0" smtClean="0"/>
              <a:t>Code Snippet (Gadget in Kernel Code) :</a:t>
            </a:r>
          </a:p>
          <a:p>
            <a:pPr marL="365760" lvl="2" indent="0">
              <a:buNone/>
            </a:pPr>
            <a:r>
              <a:rPr lang="en-US" dirty="0" smtClean="0"/>
              <a:t>If (x &lt; array1_size)</a:t>
            </a:r>
          </a:p>
          <a:p>
            <a:pPr marL="365760" lvl="2" indent="0">
              <a:buNone/>
            </a:pPr>
            <a:r>
              <a:rPr lang="en-US" dirty="0" smtClean="0"/>
              <a:t>	y = array2[array1[x] * 256]</a:t>
            </a:r>
          </a:p>
          <a:p>
            <a:pPr marL="0" indent="0">
              <a:buNone/>
            </a:pPr>
            <a:r>
              <a:rPr lang="en-US" dirty="0"/>
              <a:t>	</a:t>
            </a:r>
            <a:r>
              <a:rPr lang="en-US" dirty="0" smtClean="0"/>
              <a:t>	where x contains attacker controlled data</a:t>
            </a:r>
          </a:p>
          <a:p>
            <a:pPr lvl="1"/>
            <a:r>
              <a:rPr lang="en-US" dirty="0" smtClean="0"/>
              <a:t>Flush the array1_size and all of array2 </a:t>
            </a:r>
          </a:p>
          <a:p>
            <a:pPr lvl="1"/>
            <a:r>
              <a:rPr lang="en-US" dirty="0" smtClean="0"/>
              <a:t>Pass large x to code to offset to desired location in memory where secret lies</a:t>
            </a:r>
          </a:p>
          <a:p>
            <a:pPr lvl="1"/>
            <a:r>
              <a:rPr lang="en-US" dirty="0" smtClean="0"/>
              <a:t>Reload iteratively from array2 to check existence in cache. The index of array2 that is cached is the secret.</a:t>
            </a:r>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7</a:t>
            </a:fld>
            <a:endParaRPr lang="en-US"/>
          </a:p>
        </p:txBody>
      </p:sp>
    </p:spTree>
    <p:extLst>
      <p:ext uri="{BB962C8B-B14F-4D97-AF65-F5344CB8AC3E}">
        <p14:creationId xmlns:p14="http://schemas.microsoft.com/office/powerpoint/2010/main" val="225420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Spectre</a:t>
            </a:r>
            <a:r>
              <a:rPr lang="en-US" dirty="0" smtClean="0"/>
              <a:t> v2 (Branch Target Injection) </a:t>
            </a:r>
            <a:endParaRPr lang="en-US" dirty="0"/>
          </a:p>
        </p:txBody>
      </p:sp>
      <p:sp>
        <p:nvSpPr>
          <p:cNvPr id="2" name="Content Placeholder 1"/>
          <p:cNvSpPr>
            <a:spLocks noGrp="1"/>
          </p:cNvSpPr>
          <p:nvPr>
            <p:ph idx="1"/>
          </p:nvPr>
        </p:nvSpPr>
        <p:spPr>
          <a:xfrm>
            <a:off x="609600" y="1066800"/>
            <a:ext cx="10969784" cy="5029199"/>
          </a:xfrm>
        </p:spPr>
        <p:txBody>
          <a:bodyPr>
            <a:normAutofit/>
          </a:bodyPr>
          <a:lstStyle/>
          <a:p>
            <a:r>
              <a:rPr lang="en-US" dirty="0" smtClean="0"/>
              <a:t>Exploits the fact that branch prediction can be primed and faked.</a:t>
            </a:r>
          </a:p>
          <a:p>
            <a:r>
              <a:rPr lang="en-US" dirty="0" smtClean="0"/>
              <a:t>Attack Methodology :</a:t>
            </a:r>
            <a:endParaRPr lang="en-US" dirty="0"/>
          </a:p>
          <a:p>
            <a:pPr lvl="1"/>
            <a:r>
              <a:rPr lang="en-US" dirty="0" smtClean="0"/>
              <a:t>Code Snippet (Gadget in Kernel Code) :</a:t>
            </a:r>
          </a:p>
          <a:p>
            <a:pPr marL="365760" lvl="2" indent="0">
              <a:buNone/>
            </a:pPr>
            <a:r>
              <a:rPr lang="en-US" dirty="0"/>
              <a:t>if (</a:t>
            </a:r>
            <a:r>
              <a:rPr lang="en-US" dirty="0" err="1"/>
              <a:t>untrusted_offset_from_user</a:t>
            </a:r>
            <a:r>
              <a:rPr lang="en-US" dirty="0"/>
              <a:t>&lt; </a:t>
            </a:r>
            <a:r>
              <a:rPr lang="en-US" dirty="0" smtClean="0"/>
              <a:t>array1-</a:t>
            </a:r>
            <a:r>
              <a:rPr lang="en-US" dirty="0"/>
              <a:t>&gt;length) { </a:t>
            </a:r>
            <a:endParaRPr lang="en-US" dirty="0" smtClean="0"/>
          </a:p>
          <a:p>
            <a:pPr marL="365760" lvl="2" indent="0">
              <a:buNone/>
            </a:pPr>
            <a:r>
              <a:rPr lang="en-US" dirty="0"/>
              <a:t>	</a:t>
            </a:r>
            <a:r>
              <a:rPr lang="en-US" dirty="0" err="1" smtClean="0"/>
              <a:t>user_injected_target</a:t>
            </a:r>
            <a:r>
              <a:rPr lang="en-US" dirty="0"/>
              <a:t>: </a:t>
            </a:r>
            <a:endParaRPr lang="en-US" dirty="0" smtClean="0"/>
          </a:p>
          <a:p>
            <a:pPr marL="365760" lvl="2" indent="0">
              <a:buNone/>
            </a:pPr>
            <a:r>
              <a:rPr lang="en-US" dirty="0"/>
              <a:t>	</a:t>
            </a:r>
            <a:r>
              <a:rPr lang="en-US" dirty="0" smtClean="0"/>
              <a:t>	unsigned </a:t>
            </a:r>
            <a:r>
              <a:rPr lang="en-US" dirty="0"/>
              <a:t>char value = </a:t>
            </a:r>
            <a:r>
              <a:rPr lang="en-US" dirty="0" smtClean="0"/>
              <a:t>array1-</a:t>
            </a:r>
            <a:r>
              <a:rPr lang="en-US" dirty="0"/>
              <a:t>&gt;</a:t>
            </a:r>
            <a:r>
              <a:rPr lang="en-US" dirty="0" smtClean="0"/>
              <a:t>data[x] </a:t>
            </a:r>
            <a:r>
              <a:rPr lang="en-US" dirty="0"/>
              <a:t>; </a:t>
            </a:r>
            <a:endParaRPr lang="en-US" dirty="0" smtClean="0"/>
          </a:p>
          <a:p>
            <a:pPr marL="365760" lvl="2" indent="0">
              <a:buNone/>
            </a:pPr>
            <a:r>
              <a:rPr lang="en-US" dirty="0"/>
              <a:t>	</a:t>
            </a:r>
            <a:r>
              <a:rPr lang="en-US" dirty="0" smtClean="0"/>
              <a:t>	unsigned </a:t>
            </a:r>
            <a:r>
              <a:rPr lang="en-US" dirty="0"/>
              <a:t>long index2 = ((value&amp;1)*0x100)+0x200; </a:t>
            </a:r>
            <a:endParaRPr lang="en-US" dirty="0" smtClean="0"/>
          </a:p>
          <a:p>
            <a:pPr marL="365760" lvl="2" indent="0">
              <a:buNone/>
            </a:pPr>
            <a:r>
              <a:rPr lang="en-US" dirty="0"/>
              <a:t>	</a:t>
            </a:r>
            <a:r>
              <a:rPr lang="en-US" dirty="0" smtClean="0"/>
              <a:t>	if </a:t>
            </a:r>
            <a:r>
              <a:rPr lang="en-US" dirty="0"/>
              <a:t>(index2 &lt; </a:t>
            </a:r>
            <a:r>
              <a:rPr lang="en-US" dirty="0" smtClean="0"/>
              <a:t>array2-</a:t>
            </a:r>
            <a:r>
              <a:rPr lang="en-US" dirty="0"/>
              <a:t>&gt;length) {  unsigned char value2 = </a:t>
            </a:r>
            <a:r>
              <a:rPr lang="en-US" dirty="0" smtClean="0"/>
              <a:t>array2-</a:t>
            </a:r>
            <a:r>
              <a:rPr lang="en-US" dirty="0"/>
              <a:t>&gt;data[index2] ; } } </a:t>
            </a:r>
            <a:endParaRPr lang="en-US" dirty="0" smtClean="0"/>
          </a:p>
          <a:p>
            <a:pPr lvl="1"/>
            <a:r>
              <a:rPr lang="en-US" dirty="0" smtClean="0"/>
              <a:t>Flush the array1-&gt;length and all of array2 </a:t>
            </a:r>
          </a:p>
          <a:p>
            <a:pPr lvl="1"/>
            <a:r>
              <a:rPr lang="en-US" dirty="0" smtClean="0"/>
              <a:t>Poison </a:t>
            </a:r>
            <a:r>
              <a:rPr lang="en-US" dirty="0"/>
              <a:t>branch </a:t>
            </a:r>
            <a:r>
              <a:rPr lang="en-US" dirty="0" smtClean="0"/>
              <a:t>target. </a:t>
            </a:r>
          </a:p>
          <a:p>
            <a:pPr lvl="1"/>
            <a:r>
              <a:rPr lang="en-US" dirty="0" smtClean="0"/>
              <a:t>Pass large x to code to offset to desired location in memory where secret lies</a:t>
            </a:r>
          </a:p>
          <a:p>
            <a:pPr lvl="1"/>
            <a:r>
              <a:rPr lang="en-US" dirty="0" smtClean="0"/>
              <a:t>Reload iteratively from array2 to check existence in cache. The index of array2 that is cached is the secret.</a:t>
            </a:r>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8</a:t>
            </a:fld>
            <a:endParaRPr lang="en-US"/>
          </a:p>
        </p:txBody>
      </p:sp>
    </p:spTree>
    <p:extLst>
      <p:ext uri="{BB962C8B-B14F-4D97-AF65-F5344CB8AC3E}">
        <p14:creationId xmlns:p14="http://schemas.microsoft.com/office/powerpoint/2010/main" val="24635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Spectre</a:t>
            </a:r>
            <a:r>
              <a:rPr lang="en-US" dirty="0" smtClean="0"/>
              <a:t> v4 (Speculative Store Bypass) </a:t>
            </a:r>
            <a:endParaRPr lang="en-US" dirty="0"/>
          </a:p>
        </p:txBody>
      </p:sp>
      <p:sp>
        <p:nvSpPr>
          <p:cNvPr id="2" name="Content Placeholder 1"/>
          <p:cNvSpPr>
            <a:spLocks noGrp="1"/>
          </p:cNvSpPr>
          <p:nvPr>
            <p:ph idx="1"/>
          </p:nvPr>
        </p:nvSpPr>
        <p:spPr>
          <a:xfrm>
            <a:off x="609600" y="1066800"/>
            <a:ext cx="10969784" cy="5029199"/>
          </a:xfrm>
        </p:spPr>
        <p:txBody>
          <a:bodyPr>
            <a:normAutofit/>
          </a:bodyPr>
          <a:lstStyle/>
          <a:p>
            <a:r>
              <a:rPr lang="en-US" dirty="0" smtClean="0"/>
              <a:t>Exploits the fact that loads can pass stores transiently.</a:t>
            </a:r>
          </a:p>
          <a:p>
            <a:r>
              <a:rPr lang="en-US" dirty="0" smtClean="0"/>
              <a:t>Attack Methodology :</a:t>
            </a:r>
            <a:endParaRPr lang="en-US" dirty="0"/>
          </a:p>
          <a:p>
            <a:pPr lvl="1"/>
            <a:r>
              <a:rPr lang="en-US" dirty="0" smtClean="0"/>
              <a:t>Code Snippet (Gadget in Kernel Code) :</a:t>
            </a:r>
          </a:p>
          <a:p>
            <a:pPr marL="365760" lvl="2" indent="0">
              <a:buNone/>
            </a:pPr>
            <a:r>
              <a:rPr lang="en-US" dirty="0" smtClean="0"/>
              <a:t>X = </a:t>
            </a:r>
            <a:r>
              <a:rPr lang="en-US" dirty="0"/>
              <a:t>&amp;</a:t>
            </a:r>
            <a:r>
              <a:rPr lang="en-US" dirty="0" smtClean="0"/>
              <a:t>Key;    </a:t>
            </a:r>
            <a:r>
              <a:rPr lang="en-US" dirty="0"/>
              <a:t>// Attacker manages to get variable with address of </a:t>
            </a:r>
            <a:r>
              <a:rPr lang="en-US" dirty="0" smtClean="0"/>
              <a:t>Key </a:t>
            </a:r>
            <a:r>
              <a:rPr lang="en-US" dirty="0"/>
              <a:t>stored into pointer X</a:t>
            </a:r>
          </a:p>
          <a:p>
            <a:pPr marL="365760" lvl="2" indent="0">
              <a:buNone/>
            </a:pPr>
            <a:r>
              <a:rPr lang="en-US" dirty="0"/>
              <a:t>&lt;at some later point&gt;</a:t>
            </a:r>
          </a:p>
          <a:p>
            <a:pPr marL="365760" lvl="2" indent="0">
              <a:buNone/>
            </a:pPr>
            <a:r>
              <a:rPr lang="en-US" dirty="0"/>
              <a:t>X = &amp;M;      // Does a store of address of M to pointer X</a:t>
            </a:r>
          </a:p>
          <a:p>
            <a:pPr marL="365760" lvl="2" indent="0">
              <a:buNone/>
            </a:pPr>
            <a:r>
              <a:rPr lang="en-US" dirty="0"/>
              <a:t>Y = </a:t>
            </a:r>
            <a:r>
              <a:rPr lang="en-US" dirty="0" smtClean="0"/>
              <a:t>array</a:t>
            </a:r>
            <a:r>
              <a:rPr lang="en-US" dirty="0"/>
              <a:t>[*X &amp; 0xFFFF]; // Dereferences address of M which is in pointer X </a:t>
            </a:r>
            <a:r>
              <a:rPr lang="en-US" dirty="0" smtClean="0"/>
              <a:t>but gets key K</a:t>
            </a:r>
          </a:p>
          <a:p>
            <a:pPr lvl="1"/>
            <a:r>
              <a:rPr lang="en-US" dirty="0" smtClean="0"/>
              <a:t>Reload iteratively from array to check existence in cache. The index of array1 that is cached is the secret.</a:t>
            </a:r>
          </a:p>
        </p:txBody>
      </p:sp>
      <p:sp>
        <p:nvSpPr>
          <p:cNvPr id="4" name="Slide Number Placeholder 3"/>
          <p:cNvSpPr>
            <a:spLocks noGrp="1"/>
          </p:cNvSpPr>
          <p:nvPr>
            <p:ph type="sldNum" sz="quarter" idx="12"/>
          </p:nvPr>
        </p:nvSpPr>
        <p:spPr>
          <a:xfrm>
            <a:off x="11049000" y="6430868"/>
            <a:ext cx="533399" cy="232147"/>
          </a:xfrm>
        </p:spPr>
        <p:txBody>
          <a:bodyPr/>
          <a:lstStyle/>
          <a:p>
            <a:fld id="{B016F8AB-BCEA-4347-8BA6-BE776009BC89}" type="slidenum">
              <a:rPr lang="en-US" smtClean="0"/>
              <a:t>9</a:t>
            </a:fld>
            <a:endParaRPr lang="en-US"/>
          </a:p>
        </p:txBody>
      </p:sp>
    </p:spTree>
    <p:extLst>
      <p:ext uri="{BB962C8B-B14F-4D97-AF65-F5344CB8AC3E}">
        <p14:creationId xmlns:p14="http://schemas.microsoft.com/office/powerpoint/2010/main" val="125139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Metric_16x9_080117">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Metric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Presentation1" id="{BE524EFC-DE9B-482E-9D12-ED7B879752D7}" vid="{F253BA47-61A8-4E4F-BEDE-9F75FA52B8B0}"/>
    </a:ext>
  </a:extLst>
</a:theme>
</file>

<file path=ppt/theme/theme2.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Metric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1A982"/>
      </a:hlink>
      <a:folHlink>
        <a:srgbClr val="01A982"/>
      </a:folHlink>
    </a:clrScheme>
    <a:fontScheme name="MetricHPE">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1|169|130">
      <a:srgbClr val="01A982"/>
    </a:custClr>
    <a:custClr name="128|116|110">
      <a:srgbClr val="80746E"/>
    </a:custClr>
    <a:custClr name="66|85|99">
      <a:srgbClr val="425563"/>
    </a:custClr>
  </a:custClrLst>
</a:theme>
</file>

<file path=docProps/app.xml><?xml version="1.0" encoding="utf-8"?>
<Properties xmlns="http://schemas.openxmlformats.org/officeDocument/2006/extended-properties" xmlns:vt="http://schemas.openxmlformats.org/officeDocument/2006/docPropsVTypes">
  <Template>blank</Template>
  <TotalTime>74</TotalTime>
  <Words>1300</Words>
  <Application>Microsoft Office PowerPoint</Application>
  <PresentationFormat>Widescreen</PresentationFormat>
  <Paragraphs>205</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MetricHPE</vt:lpstr>
      <vt:lpstr>Wingdings</vt:lpstr>
      <vt:lpstr>HPE_Standard_Metric_16x9_080117</vt:lpstr>
      <vt:lpstr>The Spectre of a Meltdown</vt:lpstr>
      <vt:lpstr>Prelude – A déjà vu Moment</vt:lpstr>
      <vt:lpstr>Agenda</vt:lpstr>
      <vt:lpstr>The origins of the Meltdown</vt:lpstr>
      <vt:lpstr>The Invisible (or is it ?) Micro-architecture</vt:lpstr>
      <vt:lpstr>Core Micro-architecture</vt:lpstr>
      <vt:lpstr>Spectre v1 (Conditional Branch) </vt:lpstr>
      <vt:lpstr>Spectre v2 (Branch Target Injection) </vt:lpstr>
      <vt:lpstr>Spectre v4 (Speculative Store Bypass) </vt:lpstr>
      <vt:lpstr>Meltdown (v3) </vt:lpstr>
      <vt:lpstr>Meltdown continued..</vt:lpstr>
      <vt:lpstr>Summary of Exploits</vt:lpstr>
      <vt:lpstr>Linux after the holocaust</vt:lpstr>
      <vt:lpstr>Thank you</vt:lpstr>
    </vt:vector>
  </TitlesOfParts>
  <Company>Hewlett 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picture</dc:title>
  <dc:creator>Parthasarathy, Mohan (HPE Servers)</dc:creator>
  <cp:lastModifiedBy>Parthasarathy, Mohan (HPE Servers)</cp:lastModifiedBy>
  <cp:revision>16</cp:revision>
  <dcterms:created xsi:type="dcterms:W3CDTF">2019-10-09T05:20:10Z</dcterms:created>
  <dcterms:modified xsi:type="dcterms:W3CDTF">2019-10-10T13:05:10Z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ies>
</file>