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4" r:id="rId1"/>
    <p:sldMasterId id="2147483912" r:id="rId2"/>
  </p:sldMasterIdLst>
  <p:notesMasterIdLst>
    <p:notesMasterId r:id="rId39"/>
  </p:notesMasterIdLst>
  <p:sldIdLst>
    <p:sldId id="257" r:id="rId3"/>
    <p:sldId id="472" r:id="rId4"/>
    <p:sldId id="313" r:id="rId5"/>
    <p:sldId id="449" r:id="rId6"/>
    <p:sldId id="450" r:id="rId7"/>
    <p:sldId id="436" r:id="rId8"/>
    <p:sldId id="415" r:id="rId9"/>
    <p:sldId id="372" r:id="rId10"/>
    <p:sldId id="391" r:id="rId11"/>
    <p:sldId id="378" r:id="rId12"/>
    <p:sldId id="382" r:id="rId13"/>
    <p:sldId id="437" r:id="rId14"/>
    <p:sldId id="451" r:id="rId15"/>
    <p:sldId id="452" r:id="rId16"/>
    <p:sldId id="453" r:id="rId17"/>
    <p:sldId id="454" r:id="rId18"/>
    <p:sldId id="455" r:id="rId19"/>
    <p:sldId id="470" r:id="rId20"/>
    <p:sldId id="457" r:id="rId21"/>
    <p:sldId id="471" r:id="rId22"/>
    <p:sldId id="441" r:id="rId23"/>
    <p:sldId id="442" r:id="rId24"/>
    <p:sldId id="443" r:id="rId25"/>
    <p:sldId id="44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73" r:id="rId35"/>
    <p:sldId id="467" r:id="rId36"/>
    <p:sldId id="468" r:id="rId37"/>
    <p:sldId id="30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delson Avi" initials="M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CD"/>
    <a:srgbClr val="97BAFF"/>
    <a:srgbClr val="A0D7A8"/>
    <a:srgbClr val="CBCCD2"/>
    <a:srgbClr val="E7E7EA"/>
    <a:srgbClr val="EE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68" autoAdjust="0"/>
    <p:restoredTop sz="95755" autoAdjust="0"/>
  </p:normalViewPr>
  <p:slideViewPr>
    <p:cSldViewPr snapToGrid="0">
      <p:cViewPr varScale="1">
        <p:scale>
          <a:sx n="85" d="100"/>
          <a:sy n="85" d="100"/>
        </p:scale>
        <p:origin x="-5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92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80" d="100"/>
          <a:sy n="180" d="100"/>
        </p:scale>
        <p:origin x="-774" y="32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634C-05FB-4D84-AB15-9B9932E1BE49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941E-0365-4D30-B2B5-8D491BEDE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46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207963"/>
            <a:ext cx="6351587" cy="357346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411" eaLnBrk="0" hangingPunct="0">
              <a:spcBef>
                <a:spcPct val="30000"/>
              </a:spcBef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HG丸ｺﾞｼｯｸM-PRO" pitchFamily="50" charset="-128"/>
              </a:defRPr>
            </a:lvl1pPr>
            <a:lvl2pPr marL="757289" indent="-291265" defTabSz="96441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2pPr>
            <a:lvl3pPr marL="1165060" indent="-233012" defTabSz="96441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3pPr>
            <a:lvl4pPr marL="1631084" indent="-233012" defTabSz="96441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4pPr>
            <a:lvl5pPr marL="2097108" indent="-233012" defTabSz="96441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5pPr>
            <a:lvl6pPr marL="2563132" indent="-233012" defTabSz="9644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6pPr>
            <a:lvl7pPr marL="3029156" indent="-233012" defTabSz="9644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7pPr>
            <a:lvl8pPr marL="3495180" indent="-233012" defTabSz="9644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8pPr>
            <a:lvl9pPr marL="3961204" indent="-233012" defTabSz="9644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C863F3-E1C7-4F44-932B-6E4ACAAC5433}" type="slidenum">
              <a:rPr lang="en-US" altLang="ja-JP" sz="1200" b="0">
                <a:ea typeface="ＭＳ Ｐゴシック" panose="020B0600070205080204" pitchFamily="34" charset="-128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ja-JP" sz="1200" b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0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9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48450" y="6328264"/>
            <a:ext cx="1400960" cy="365125"/>
          </a:xfrm>
        </p:spPr>
        <p:txBody>
          <a:bodyPr/>
          <a:lstStyle>
            <a:lvl1pPr>
              <a:defRPr sz="1100" b="1"/>
            </a:lvl1pPr>
          </a:lstStyle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86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C0F85-51E2-4A24-BB89-AD5757C1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13F015-C2D1-4985-9EEE-CD446FF0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19BAA-A17F-4850-AA4E-70C80D37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8D8A17-42C9-4526-8CAC-DECE0E46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458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3BC16F-8D43-4F92-BF38-35D4B7BF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A00A9E-5234-4A5D-8A0D-D63BF454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A000C7-FB2E-40E6-8E8B-D7D8F70B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474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6DDFF-763A-4D61-9101-C9F398DA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C4BED1-A113-4BA3-A28B-F142F25C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D37EEB-9368-4A99-ABA4-AF91E333F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FF266A-F04F-44A5-A0B4-C89DE375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54AAF-49B0-41F8-A553-8434743D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A7CAAF-ED2C-4196-80E3-5C93D20E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623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A0365-A16B-449D-A7E4-4FC149A3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AB4F82B-C090-4F97-A54A-DAC14E86C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62CAFD-E663-46A7-805C-5A681D4D3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6ACAC4-2665-4EEA-8ECF-2655F3EF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1725C2-FC13-4A50-946B-58A92608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D82806-3CC3-4CD2-9A36-9EFB5C6E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165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E94BD-832D-4E8D-A3F7-FD03B4D8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0F05B5-CE7B-4B6C-BE04-095FD905C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B9158-E0BB-451D-86F6-92A5849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51EF5-8520-4332-A7C6-45D21F6E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2101CB-2FAE-47FC-8B1F-65E0D09F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53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49706C-55B0-404A-B71E-29E07FC89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57109A-FE38-4235-80FA-899609058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DA273-FF4C-498B-B16B-D3A543D5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58565-CC70-4043-B134-CB55724C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B832D-7BDC-4F13-9086-5B246D3D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57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2057" y="6387558"/>
            <a:ext cx="1630481" cy="365125"/>
          </a:xfrm>
        </p:spPr>
        <p:txBody>
          <a:bodyPr/>
          <a:lstStyle>
            <a:lvl1pPr>
              <a:defRPr sz="1100" b="1"/>
            </a:lvl1pPr>
          </a:lstStyle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40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5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71" y="2160591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34831" y="6339469"/>
            <a:ext cx="1229270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6877" y="6327233"/>
            <a:ext cx="683339" cy="365125"/>
          </a:xfrm>
        </p:spPr>
        <p:txBody>
          <a:bodyPr/>
          <a:lstStyle/>
          <a:p>
            <a:fld id="{70ED6315-19F5-4A03-BFE9-168FE2BF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6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0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76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724AF-40FD-4387-83E9-C8420D2B3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5FDEE9-D93C-49CA-AA5D-EC3A23379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36BF7A-A769-4312-9D37-FB723A96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D312B-975F-4546-8DDF-20537BC0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4C100F-A7A6-4B74-BE29-528DA1D0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556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C4DEF-7676-43C3-BEAA-0FE47C04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C9F116-A19D-4FF3-8FC8-DBA44C4E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45551-A9C0-4EBF-8564-642611F4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33E06-4D9A-43AA-A906-0195552B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346389-2FFF-43D3-9C89-CE2CDAD8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32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7F126-28B2-4952-AD23-3D86C11B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0DEE5B-6655-419F-B8D3-9422CB3B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A5895B-ED8E-40B8-8D17-00EAD140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7A648-E494-4A46-84D9-AB35317A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6A118-321C-424C-9D08-96BC30EC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270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A0553-E061-4686-B326-7EB22A23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2A8A86-385E-41B5-9D4A-20A5FB076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682916-2844-463E-A7EB-5D1627FE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53A9E2-0BC5-4F31-B57B-C727348A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3A9AC7-4F74-4893-98B0-109E7865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4A3695-DD55-4EFE-BC6D-9DAB4371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80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DA41D-901C-4E16-97D0-CDE257A0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F1EA41-E4E0-44BF-B792-34745EB6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62B527-679E-466A-AF63-DE564C7BA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5A040F-BE86-4A8D-AE25-56A08AEA5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3C4B85-D983-418D-9ED8-F196DE8A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66FDC8-CC84-4682-87D4-90845FEA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FA58A3-9C26-4E6B-AD99-DC3AB8D1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888638-EBB6-4BE0-8A26-47450971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2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0598" y="638755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6589" y="637532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ED6315-19F5-4A03-BFE9-168FE2BF0993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158264" y="6388244"/>
            <a:ext cx="6639701" cy="2960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/>
              <a:t>Prof. Avi </a:t>
            </a:r>
            <a:r>
              <a:rPr lang="en-US" sz="1050" dirty="0" smtClean="0"/>
              <a:t>Mendelson                                MAST-- Securing modern high-performance processors </a:t>
            </a:r>
            <a:endParaRPr lang="en-US" sz="105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2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902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1A902D-DB71-4C92-8411-6A981529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B6F445-F246-444D-8335-4BDB7C27F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97F6F-E566-4C77-B64E-90E5D143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12th, 2019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A34CA2-AE9F-48F5-949D-6AAA3285A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1C403-395B-4B56-A83E-0440A7AC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E633-D7ED-4A9C-B511-B15F509D5A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62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vi.Mendelson@ntu.edu.sg" TargetMode="External"/><Relationship Id="rId2" Type="http://schemas.openxmlformats.org/officeDocument/2006/relationships/hyperlink" Target="mailto:avi.mendelson@technion.ac.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2" y="709683"/>
            <a:ext cx="11887200" cy="1250523"/>
          </a:xfrm>
          <a:solidFill>
            <a:schemeClr val="bg1"/>
          </a:solidFill>
        </p:spPr>
        <p:txBody>
          <a:bodyPr/>
          <a:lstStyle/>
          <a:p>
            <a:pPr algn="ctr" defTabSz="914400" eaLnBrk="0" fontAlgn="base" hangingPunct="0">
              <a:spcAft>
                <a:spcPct val="0"/>
              </a:spcAft>
            </a:pPr>
            <a:r>
              <a:rPr lang="en-US" sz="4000" dirty="0"/>
              <a:t>Securing modern high-performance processors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challenges </a:t>
            </a:r>
            <a:r>
              <a:rPr lang="en-US" sz="3600" dirty="0"/>
              <a:t>and possible solutions</a:t>
            </a:r>
            <a:r>
              <a:rPr lang="en-US" sz="3200" dirty="0"/>
              <a:t>. </a:t>
            </a:r>
            <a:endParaRPr lang="en-US" altLang="x-none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6" y="2181976"/>
            <a:ext cx="9495693" cy="109689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baseline="30000" dirty="0">
                <a:solidFill>
                  <a:srgbClr val="FF0000"/>
                </a:solidFill>
              </a:rPr>
              <a:t>st</a:t>
            </a:r>
            <a:r>
              <a:rPr lang="en-US" sz="3200" dirty="0">
                <a:solidFill>
                  <a:srgbClr val="FF0000"/>
                </a:solidFill>
              </a:rPr>
              <a:t> Workshop on </a:t>
            </a:r>
            <a:r>
              <a:rPr lang="en-US" sz="3200" dirty="0" smtClean="0">
                <a:solidFill>
                  <a:srgbClr val="FF0000"/>
                </a:solidFill>
              </a:rPr>
              <a:t>Micro-Architectural </a:t>
            </a:r>
            <a:r>
              <a:rPr lang="en-US" sz="3200" dirty="0">
                <a:solidFill>
                  <a:srgbClr val="FF0000"/>
                </a:solidFill>
              </a:rPr>
              <a:t>Security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October 11 -12</a:t>
            </a:r>
            <a:r>
              <a:rPr lang="en-US" sz="3200" b="1" baseline="30000" dirty="0"/>
              <a:t>th</a:t>
            </a:r>
            <a:r>
              <a:rPr lang="en-US" sz="3200" b="1" dirty="0"/>
              <a:t> </a:t>
            </a:r>
            <a:r>
              <a:rPr lang="en-US" sz="3200" b="1" dirty="0" smtClean="0"/>
              <a:t>IIT Madras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dirty="0" smtClean="0"/>
              <a:t>Prof. Avi Mendelson, IEEE Fellow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2800" dirty="0"/>
              <a:t>Technion, Israel and NTU</a:t>
            </a:r>
          </a:p>
          <a:p>
            <a:pPr algn="ctr"/>
            <a:r>
              <a:rPr lang="en-US" sz="2000" dirty="0">
                <a:hlinkClick r:id="rId2"/>
              </a:rPr>
              <a:t>avi.mendelson@technion.ac.il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avi.mendelson@ntu.edu.sg</a:t>
            </a:r>
            <a:r>
              <a:rPr lang="en-US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C6181B-6761-4EC8-8F68-A981B7ECF3F2}"/>
              </a:ext>
            </a:extLst>
          </p:cNvPr>
          <p:cNvSpPr txBox="1"/>
          <p:nvPr/>
        </p:nvSpPr>
        <p:spPr>
          <a:xfrm>
            <a:off x="5346473" y="6211667"/>
            <a:ext cx="68455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This work was partially supported by a grant from </a:t>
            </a:r>
          </a:p>
          <a:p>
            <a:r>
              <a:rPr lang="en-US" sz="1200" dirty="0"/>
              <a:t> - the Hiroshi Fujiwara cyber security research center, Technion, Israel.</a:t>
            </a:r>
          </a:p>
          <a:p>
            <a:r>
              <a:rPr lang="en-US" sz="1200" dirty="0"/>
              <a:t> - </a:t>
            </a:r>
            <a:r>
              <a:rPr lang="en-GB" sz="1200" dirty="0"/>
              <a:t>the Singapore National Research Foundation (“</a:t>
            </a:r>
            <a:r>
              <a:rPr lang="en-GB" sz="1200" dirty="0" err="1"/>
              <a:t>SOCure</a:t>
            </a:r>
            <a:r>
              <a:rPr lang="en-GB" sz="1200" dirty="0"/>
              <a:t>” project) –  NRF2018NCR-NCR002-0001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76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6" y="410689"/>
            <a:ext cx="10016104" cy="685799"/>
          </a:xfrm>
        </p:spPr>
        <p:txBody>
          <a:bodyPr>
            <a:normAutofit/>
          </a:bodyPr>
          <a:lstStyle/>
          <a:p>
            <a:r>
              <a:rPr lang="en-US" dirty="0"/>
              <a:t>Exclusive summary - </a:t>
            </a:r>
            <a:r>
              <a:rPr lang="en-US" dirty="0" err="1"/>
              <a:t>Spectre</a:t>
            </a:r>
            <a:r>
              <a:rPr lang="en-US" dirty="0"/>
              <a:t> and Meltdown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692" y="1096488"/>
            <a:ext cx="7963288" cy="4495800"/>
          </a:xfrm>
        </p:spPr>
        <p:txBody>
          <a:bodyPr>
            <a:normAutofit/>
          </a:bodyPr>
          <a:lstStyle/>
          <a:p>
            <a:r>
              <a:rPr lang="en-US" b="1" dirty="0" err="1"/>
              <a:t>Spectre</a:t>
            </a:r>
            <a:r>
              <a:rPr lang="en-US" dirty="0"/>
              <a:t> and </a:t>
            </a:r>
            <a:r>
              <a:rPr lang="en-US" b="1" dirty="0"/>
              <a:t>Meltdown</a:t>
            </a:r>
            <a:r>
              <a:rPr lang="en-US" dirty="0"/>
              <a:t> are vulnerabilities that allow user level code (unprivileged) to indirectly read data from all physical pages </a:t>
            </a:r>
            <a:br>
              <a:rPr lang="en-US" dirty="0"/>
            </a:br>
            <a:r>
              <a:rPr lang="en-US" dirty="0"/>
              <a:t>(including privilege pages and pages belonging to other processes.)</a:t>
            </a:r>
          </a:p>
          <a:p>
            <a:r>
              <a:rPr lang="en-US" dirty="0"/>
              <a:t>Speculative execution of out-of-order cores leave traces in processor state since “roll back” impact internal structures such as caches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Based on Branch side effects created during miss speculation of branch prediction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47310"/>
          <a:stretch/>
        </p:blipFill>
        <p:spPr bwMode="auto">
          <a:xfrm>
            <a:off x="572401" y="1066801"/>
            <a:ext cx="1844796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r="9151"/>
          <a:stretch/>
        </p:blipFill>
        <p:spPr bwMode="auto">
          <a:xfrm>
            <a:off x="556405" y="3810001"/>
            <a:ext cx="1844796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1190" y="5286096"/>
            <a:ext cx="877836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Families of attacks – </a:t>
            </a:r>
            <a:r>
              <a:rPr lang="en-US" sz="2400" dirty="0" smtClean="0"/>
              <a:t>it already exists for several generations.</a:t>
            </a:r>
            <a:br>
              <a:rPr lang="en-US" sz="2400" dirty="0" smtClean="0"/>
            </a:br>
            <a:r>
              <a:rPr lang="en-US" sz="2400" dirty="0" smtClean="0"/>
              <a:t>Recently was extended for SGX </a:t>
            </a:r>
            <a:r>
              <a:rPr lang="en-US" sz="2400" dirty="0"/>
              <a:t>(Intel’s extension for Security)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FFD5CDA9-9519-4DD7-994E-E0EE4243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9062" y="6387558"/>
            <a:ext cx="1733476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467600" cy="15240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Root-cause and implications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70" y="1724244"/>
            <a:ext cx="2924175" cy="219030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80743" y="1208342"/>
            <a:ext cx="7107906" cy="49530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Processors are designed with best performance in mind (or best performance per given power).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Modern architectures uses speculative execution as much as possible, since it gains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of computer architects are NOT aware of security in general and side channel affects in particular.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“patches” to ease the impact of security issues were proven to cost much performance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some cases, “patches” were disabled since </a:t>
            </a:r>
            <a:r>
              <a:rPr lang="en-US" sz="2400" dirty="0" smtClean="0"/>
              <a:t>users </a:t>
            </a:r>
            <a:r>
              <a:rPr lang="en-US" sz="2400" dirty="0"/>
              <a:t>prefer performance over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11180" y="3847920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 stock value after the </a:t>
            </a:r>
            <a:br>
              <a:rPr lang="en-US" dirty="0"/>
            </a:br>
            <a:r>
              <a:rPr lang="en-US" dirty="0"/>
              <a:t>security bugs announced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1FE06E-3CA0-4F33-8F8A-76E516AF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96454" y="6387558"/>
            <a:ext cx="1496084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A0646-D8BF-48BC-955D-CA738E80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9587" y="567608"/>
            <a:ext cx="11506200" cy="1320800"/>
          </a:xfrm>
        </p:spPr>
        <p:txBody>
          <a:bodyPr/>
          <a:lstStyle/>
          <a:p>
            <a:pPr algn="ctr"/>
            <a:r>
              <a:rPr lang="en-US" dirty="0"/>
              <a:t>Security of high performance speculative cores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C89AA-9158-4BD2-9169-EC5E6FD4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051FE8-1210-43FC-991E-8C5D5A8C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image sifter water">
            <a:extLst>
              <a:ext uri="{FF2B5EF4-FFF2-40B4-BE49-F238E27FC236}">
                <a16:creationId xmlns:a16="http://schemas.microsoft.com/office/drawing/2014/main" xmlns="" id="{0F897C26-7219-446C-98E4-DFA332F731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/>
          <a:stretch/>
        </p:blipFill>
        <p:spPr bwMode="auto">
          <a:xfrm>
            <a:off x="3245208" y="1286435"/>
            <a:ext cx="4025167" cy="37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360B5-19BA-4BFF-84AA-9743EB132767}"/>
              </a:ext>
            </a:extLst>
          </p:cNvPr>
          <p:cNvSpPr txBox="1"/>
          <p:nvPr/>
        </p:nvSpPr>
        <p:spPr>
          <a:xfrm>
            <a:off x="2308412" y="5173526"/>
            <a:ext cx="631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leaks and most likely will continue to leak</a:t>
            </a:r>
            <a:endParaRPr lang="x-none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95696B-C4FD-4068-B4C3-A582456A8E4F}"/>
              </a:ext>
            </a:extLst>
          </p:cNvPr>
          <p:cNvSpPr txBox="1"/>
          <p:nvPr/>
        </p:nvSpPr>
        <p:spPr>
          <a:xfrm>
            <a:off x="3357283" y="5752046"/>
            <a:ext cx="473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UNLESS we do something 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</a:t>
            </a:r>
            <a:endParaRPr lang="x-none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Intro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Implications on security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Dynamic protection mechanisms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 – the </a:t>
            </a:r>
            <a:r>
              <a:rPr lang="en-US" sz="2400" dirty="0" err="1">
                <a:solidFill>
                  <a:schemeClr val="tx1"/>
                </a:solidFill>
              </a:rPr>
              <a:t>SoCure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65084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“life-time” of faults in computer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71" y="1260763"/>
            <a:ext cx="5778883" cy="4849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past we tried to prevent faults from happening</a:t>
            </a:r>
          </a:p>
          <a:p>
            <a:pPr lvl="1"/>
            <a:r>
              <a:rPr lang="en-US" dirty="0"/>
              <a:t>We generate “design rules” that aim to guarantee that once the chip passes the initial testing it will “last for ever” – Intel used to give “life time guarantee” to processors”</a:t>
            </a:r>
          </a:p>
          <a:p>
            <a:r>
              <a:rPr lang="en-US" dirty="0"/>
              <a:t>Second generation aimed to “build a reliable systems out of  not-always-reliable parts”</a:t>
            </a:r>
          </a:p>
          <a:p>
            <a:pPr lvl="1"/>
            <a:r>
              <a:rPr lang="en-US" dirty="0"/>
              <a:t>Cloud assumes faults as part of its design methodology</a:t>
            </a:r>
          </a:p>
          <a:p>
            <a:pPr lvl="1"/>
            <a:r>
              <a:rPr lang="en-US" dirty="0"/>
              <a:t>Google were the first to use inexpensive and less reliable disks to create “cloud storage”</a:t>
            </a:r>
          </a:p>
          <a:p>
            <a:r>
              <a:rPr lang="en-US" dirty="0"/>
              <a:t>Today we are intestinally generate faults  in-order to reduce power/increase speed</a:t>
            </a:r>
          </a:p>
          <a:p>
            <a:pPr lvl="1"/>
            <a:r>
              <a:rPr lang="en-US" dirty="0"/>
              <a:t>Use ECC and recuse Voltage for power saving</a:t>
            </a:r>
          </a:p>
          <a:p>
            <a:pPr lvl="1"/>
            <a:r>
              <a:rPr lang="en-US" dirty="0"/>
              <a:t>Razor design methodology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4466" y="6375321"/>
            <a:ext cx="1618090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9147" y="1486283"/>
            <a:ext cx="2650067" cy="99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Prevent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9556" y="2956405"/>
            <a:ext cx="2650067" cy="99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Accept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49146" y="4730556"/>
            <a:ext cx="2650067" cy="99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Generate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980218" y="2485350"/>
            <a:ext cx="387927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035633" y="3981677"/>
            <a:ext cx="387927" cy="590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609600"/>
            <a:ext cx="9448799" cy="1320800"/>
          </a:xfrm>
        </p:spPr>
        <p:txBody>
          <a:bodyPr>
            <a:normAutofit/>
          </a:bodyPr>
          <a:lstStyle/>
          <a:p>
            <a:r>
              <a:rPr lang="en-US" dirty="0"/>
              <a:t>How faults are handled in modern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85" y="1731037"/>
            <a:ext cx="8596668" cy="4517363"/>
          </a:xfrm>
        </p:spPr>
        <p:txBody>
          <a:bodyPr/>
          <a:lstStyle/>
          <a:p>
            <a:r>
              <a:rPr lang="en-US" sz="2400" dirty="0"/>
              <a:t>Fault (error) detection mechanisms</a:t>
            </a:r>
          </a:p>
          <a:p>
            <a:pPr lvl="1"/>
            <a:r>
              <a:rPr lang="en-US" sz="2000" dirty="0"/>
              <a:t>ECC, </a:t>
            </a:r>
            <a:r>
              <a:rPr lang="en-US" sz="2000" dirty="0" err="1"/>
              <a:t>deadllock</a:t>
            </a:r>
            <a:r>
              <a:rPr lang="en-US" sz="2000" dirty="0"/>
              <a:t> detection, </a:t>
            </a:r>
          </a:p>
          <a:p>
            <a:pPr lvl="1"/>
            <a:r>
              <a:rPr lang="en-US" sz="2000" dirty="0"/>
              <a:t>computational redundancy (time and space)</a:t>
            </a:r>
          </a:p>
          <a:p>
            <a:r>
              <a:rPr lang="en-US" sz="2400" dirty="0"/>
              <a:t> Fault masking </a:t>
            </a:r>
          </a:p>
          <a:p>
            <a:pPr lvl="1"/>
            <a:r>
              <a:rPr lang="en-US" sz="2000" dirty="0"/>
              <a:t>Voting</a:t>
            </a:r>
          </a:p>
          <a:p>
            <a:r>
              <a:rPr lang="en-US" sz="2400" dirty="0"/>
              <a:t>Fault correction</a:t>
            </a:r>
          </a:p>
          <a:p>
            <a:pPr lvl="1"/>
            <a:r>
              <a:rPr lang="en-US" sz="2000" dirty="0"/>
              <a:t>Breakpoints and replay</a:t>
            </a:r>
          </a:p>
          <a:p>
            <a:pPr lvl="1"/>
            <a:r>
              <a:rPr lang="en-US" sz="2000" dirty="0"/>
              <a:t>On-the-fly ECC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3385" y="6396676"/>
            <a:ext cx="1676078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D9FCAB-6557-48EC-86D8-107D5CF5F538}"/>
              </a:ext>
            </a:extLst>
          </p:cNvPr>
          <p:cNvSpPr txBox="1"/>
          <p:nvPr/>
        </p:nvSpPr>
        <p:spPr>
          <a:xfrm>
            <a:off x="624185" y="5560071"/>
            <a:ext cx="876393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Please note that speculative execution can also be viewed as allowing </a:t>
            </a:r>
            <a:br>
              <a:rPr lang="en-US" dirty="0"/>
            </a:br>
            <a:r>
              <a:rPr lang="en-US" dirty="0"/>
              <a:t>execution over “uncertified” path, assuming the existence of recovery mechanism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4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5" y="609600"/>
            <a:ext cx="11097491" cy="74814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How do we handle faults in modern systems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6" y="1330036"/>
            <a:ext cx="8596668" cy="4531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Few basic design rules of modern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Faults are allowed as long as they are not exposed to the user and become an error (in the past it ignores potential impact on security; e.g., via side channel effects)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Be aware of potential future faults</a:t>
            </a:r>
          </a:p>
          <a:p>
            <a:pPr marL="857250" lvl="1" indent="-457200"/>
            <a:r>
              <a:rPr lang="en-US" sz="2200" dirty="0"/>
              <a:t>The use of microcode allows modern processors to  handle future (unknown) faults.</a:t>
            </a:r>
          </a:p>
          <a:p>
            <a:pPr marL="857250" lvl="1" indent="-457200"/>
            <a:r>
              <a:rPr lang="en-US" sz="2200" dirty="0"/>
              <a:t>The design take into account what may happen in fault occurs and build “pre-defined” execution bypasses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Optimize for the common case, assume errors are rare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1302" y="6375321"/>
            <a:ext cx="1710463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Taking advantage of 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02" y="1371208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Modern systems take advantage of faults as long as not exposed to the user; e.g., </a:t>
            </a:r>
          </a:p>
          <a:p>
            <a:pPr lvl="1"/>
            <a:r>
              <a:rPr lang="en-US" dirty="0"/>
              <a:t>Razor – a method to reduce the voltage (in order to save power) to the level that the system can still correct errors</a:t>
            </a:r>
          </a:p>
          <a:p>
            <a:pPr lvl="1"/>
            <a:r>
              <a:rPr lang="en-US" dirty="0"/>
              <a:t>Bus speed and voltage</a:t>
            </a:r>
          </a:p>
          <a:p>
            <a:r>
              <a:rPr lang="en-US" dirty="0"/>
              <a:t>Reduced accuracy can help </a:t>
            </a:r>
          </a:p>
          <a:p>
            <a:pPr lvl="1"/>
            <a:r>
              <a:rPr lang="en-US" dirty="0"/>
              <a:t>In-exact computations</a:t>
            </a:r>
          </a:p>
          <a:p>
            <a:pPr lvl="1"/>
            <a:r>
              <a:rPr lang="en-US" dirty="0"/>
              <a:t>Use of low precision on machine learning</a:t>
            </a:r>
          </a:p>
          <a:p>
            <a:pPr lvl="1"/>
            <a:r>
              <a:rPr lang="en-US" dirty="0"/>
              <a:t>Reduce voltage for saving power</a:t>
            </a:r>
          </a:p>
          <a:p>
            <a:r>
              <a:rPr lang="en-US" dirty="0"/>
              <a:t>This approach is acceptable if</a:t>
            </a:r>
          </a:p>
          <a:p>
            <a:pPr lvl="1"/>
            <a:r>
              <a:rPr lang="en-US" dirty="0"/>
              <a:t>“the accuracy is good enough”; e.g., low power low accuracy GPS systems, face detection algorithms, classifications, etc.</a:t>
            </a:r>
          </a:p>
          <a:p>
            <a:pPr lvl="1"/>
            <a:r>
              <a:rPr lang="en-US" dirty="0"/>
              <a:t>The cost of “repair” is insignificant in compare to the “revenue”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8418" y="5640770"/>
            <a:ext cx="5170043" cy="65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Sometime re-architecting the system is needed.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11315" y="6375321"/>
            <a:ext cx="1842392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Intro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Implications on security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New approach proposal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Example </a:t>
            </a:r>
            <a:r>
              <a:rPr lang="en-US" sz="2400" dirty="0">
                <a:solidFill>
                  <a:schemeClr val="tx1"/>
                </a:solidFill>
              </a:rPr>
              <a:t>– the </a:t>
            </a:r>
            <a:r>
              <a:rPr lang="en-US" sz="2400" dirty="0" err="1">
                <a:solidFill>
                  <a:schemeClr val="tx1"/>
                </a:solidFill>
              </a:rPr>
              <a:t>SoCure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684296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665016"/>
            <a:ext cx="10267757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Can we adopt the “life-time” of faults to security?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71" y="1486283"/>
            <a:ext cx="5778883" cy="46235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Today, most of the works on security are focused on prevention and detection</a:t>
            </a:r>
          </a:p>
          <a:p>
            <a:endParaRPr lang="en-US" sz="2400" dirty="0"/>
          </a:p>
          <a:p>
            <a:r>
              <a:rPr lang="en-US" sz="2400" dirty="0"/>
              <a:t>I believe we need to accept the fact that we cannot avoid all “security bugs” </a:t>
            </a:r>
          </a:p>
          <a:p>
            <a:pPr lvl="1"/>
            <a:r>
              <a:rPr lang="en-US" sz="2200" dirty="0"/>
              <a:t>We need to focus on preventing them to be exposed out of he system.</a:t>
            </a:r>
          </a:p>
          <a:p>
            <a:pPr lvl="1"/>
            <a:r>
              <a:rPr lang="en-US" sz="2200" dirty="0"/>
              <a:t>A possible way is to use “fault tolerance inspired techniques”</a:t>
            </a:r>
          </a:p>
          <a:p>
            <a:endParaRPr lang="en-US" sz="2400" dirty="0"/>
          </a:p>
          <a:p>
            <a:r>
              <a:rPr lang="en-US" sz="2400" dirty="0"/>
              <a:t>New generation of virus detection may be considered here (will not be discussed in this talk </a:t>
            </a:r>
            <a:r>
              <a:rPr lang="en-US" sz="2400" dirty="0">
                <a:sym typeface="Wingdings" panose="05000000000000000000" pitchFamily="2" charset="2"/>
              </a:rPr>
              <a:t>)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4466" y="6335087"/>
            <a:ext cx="1696149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9147" y="1486283"/>
            <a:ext cx="2650067" cy="99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Prevent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9556" y="2956405"/>
            <a:ext cx="2650067" cy="999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Accept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146" y="4730556"/>
            <a:ext cx="2650067" cy="99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Generate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980218" y="2485350"/>
            <a:ext cx="387927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035633" y="3981677"/>
            <a:ext cx="387927" cy="590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Intro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Implications on security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approach proposal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Dynamic protection mechanisms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Example </a:t>
            </a:r>
            <a:r>
              <a:rPr lang="en-US" sz="2400" dirty="0">
                <a:solidFill>
                  <a:schemeClr val="tx1"/>
                </a:solidFill>
              </a:rPr>
              <a:t>– the </a:t>
            </a:r>
            <a:r>
              <a:rPr lang="en-US" sz="2400" dirty="0" err="1">
                <a:solidFill>
                  <a:schemeClr val="tx1"/>
                </a:solidFill>
              </a:rPr>
              <a:t>SoCure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684296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Intro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Implications on security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New approach -- proposal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Dynamic protection mechanisms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Example </a:t>
            </a:r>
            <a:r>
              <a:rPr lang="en-US" sz="2400" dirty="0">
                <a:solidFill>
                  <a:schemeClr val="tx1"/>
                </a:solidFill>
              </a:rPr>
              <a:t>– the </a:t>
            </a:r>
            <a:r>
              <a:rPr lang="en-US" sz="2400" dirty="0" err="1">
                <a:solidFill>
                  <a:schemeClr val="tx1"/>
                </a:solidFill>
              </a:rPr>
              <a:t>SoCure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684296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79F21-49F8-4F7C-BC42-43185FE0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basics – in-order vs. out-of-order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D33DC6-A8B0-4A2A-8438-9E93976BF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571" y="1605776"/>
            <a:ext cx="4184035" cy="4435587"/>
          </a:xfrm>
        </p:spPr>
        <p:txBody>
          <a:bodyPr/>
          <a:lstStyle/>
          <a:p>
            <a:r>
              <a:rPr lang="en-US" dirty="0"/>
              <a:t>Modern systems are “hiding” the speculative execution with in a simple, in-order, non speculative cores</a:t>
            </a:r>
          </a:p>
          <a:p>
            <a:r>
              <a:rPr lang="en-US" dirty="0"/>
              <a:t>From the external observer point of view the “committed state” of the system is identical for both systems.</a:t>
            </a:r>
          </a:p>
          <a:p>
            <a:r>
              <a:rPr lang="en-US" dirty="0"/>
              <a:t>We design to OOO part of the system so that we could imposes the “in-order view”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0BEB4-DC94-43A9-87BD-06B5230F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0" y="6339469"/>
            <a:ext cx="1506101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04B99B-B61D-480D-8E19-2168D82A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B912FED-187D-48B8-BA20-6A44A8414128}"/>
              </a:ext>
            </a:extLst>
          </p:cNvPr>
          <p:cNvGrpSpPr/>
          <p:nvPr/>
        </p:nvGrpSpPr>
        <p:grpSpPr>
          <a:xfrm>
            <a:off x="5486400" y="3186576"/>
            <a:ext cx="3886200" cy="914400"/>
            <a:chOff x="2286000" y="1447800"/>
            <a:chExt cx="3886200" cy="914400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xmlns="" id="{180950F3-73B2-4502-AF23-51B24A763B27}"/>
                </a:ext>
              </a:extLst>
            </p:cNvPr>
            <p:cNvSpPr/>
            <p:nvPr/>
          </p:nvSpPr>
          <p:spPr>
            <a:xfrm>
              <a:off x="2667000" y="1447800"/>
              <a:ext cx="3048000" cy="9144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 Order core</a:t>
              </a: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B33AEF1F-3C87-4766-812A-89882EEF914B}"/>
                </a:ext>
              </a:extLst>
            </p:cNvPr>
            <p:cNvSpPr/>
            <p:nvPr/>
          </p:nvSpPr>
          <p:spPr>
            <a:xfrm>
              <a:off x="3200400" y="1828800"/>
              <a:ext cx="1981200" cy="381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OOO – Speculative core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9002338D-1A9F-4622-AD39-0829F157520F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286000" y="1905000"/>
              <a:ext cx="381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BFED296E-97E0-4372-BAC7-8C64373EBFC1}"/>
                </a:ext>
              </a:extLst>
            </p:cNvPr>
            <p:cNvCxnSpPr>
              <a:cxnSpLocks/>
            </p:cNvCxnSpPr>
            <p:nvPr/>
          </p:nvCxnSpPr>
          <p:spPr>
            <a:xfrm>
              <a:off x="5735782" y="1869374"/>
              <a:ext cx="43641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09E905A-3E51-4A6A-9B66-CCE986FB5C47}"/>
                </a:ext>
              </a:extLst>
            </p:cNvPr>
            <p:cNvSpPr/>
            <p:nvPr/>
          </p:nvSpPr>
          <p:spPr>
            <a:xfrm>
              <a:off x="2743200" y="1524000"/>
              <a:ext cx="457200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Front End</a:t>
              </a:r>
              <a:endParaRPr lang="x-none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B90B7A9-7583-4EEC-BE9B-79E52BDEF168}"/>
                </a:ext>
              </a:extLst>
            </p:cNvPr>
            <p:cNvSpPr/>
            <p:nvPr/>
          </p:nvSpPr>
          <p:spPr>
            <a:xfrm>
              <a:off x="5181600" y="1525571"/>
              <a:ext cx="471305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Commit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(retire)</a:t>
              </a:r>
              <a:endParaRPr lang="x-none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5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09927-9EB9-41AE-AFA8-94B7C987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42331"/>
            <a:ext cx="8596668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Secure </a:t>
            </a:r>
            <a:r>
              <a:rPr lang="en-US" dirty="0" smtClean="0"/>
              <a:t>cores</a:t>
            </a:r>
            <a:br>
              <a:rPr lang="en-US" dirty="0" smtClean="0"/>
            </a:br>
            <a:r>
              <a:rPr lang="en-US" sz="2000" dirty="0"/>
              <a:t>(disclaimer </a:t>
            </a:r>
            <a:r>
              <a:rPr lang="en-US" sz="2000" dirty="0" smtClean="0"/>
              <a:t>– of the ideas presented in this section are under provision)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99CFB-AE83-4243-BFE0-A69331DCE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358" y="1406894"/>
            <a:ext cx="4184035" cy="4388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don’t believe we can take a core and make it secure (this is what we are currently try to do)</a:t>
            </a:r>
          </a:p>
          <a:p>
            <a:r>
              <a:rPr lang="en-US" dirty="0"/>
              <a:t>We need to “design for security” (resembles, design for testability)</a:t>
            </a:r>
          </a:p>
          <a:p>
            <a:r>
              <a:rPr lang="en-US" dirty="0"/>
              <a:t>From an external observer point of view, the system should looks like secure, but integrally it may differ; e.g</a:t>
            </a:r>
            <a:r>
              <a:rPr lang="en-US" dirty="0" smtClean="0"/>
              <a:t>., in order to protect against power attacks</a:t>
            </a:r>
            <a:endParaRPr lang="en-US" dirty="0"/>
          </a:p>
          <a:p>
            <a:pPr lvl="1"/>
            <a:r>
              <a:rPr lang="en-US" dirty="0"/>
              <a:t>Internally</a:t>
            </a:r>
            <a:r>
              <a:rPr lang="en-US" dirty="0" smtClean="0"/>
              <a:t>, </a:t>
            </a:r>
            <a:r>
              <a:rPr lang="en-US" dirty="0"/>
              <a:t>different execution paths may consume different amount of power</a:t>
            </a:r>
          </a:p>
          <a:p>
            <a:pPr lvl="1"/>
            <a:r>
              <a:rPr lang="en-US" dirty="0"/>
              <a:t>We need to develop a mechanisms that for an external observer, the execution power will not </a:t>
            </a:r>
            <a:r>
              <a:rPr lang="en-US" dirty="0" smtClean="0"/>
              <a:t>depend </a:t>
            </a:r>
            <a:r>
              <a:rPr lang="en-US" dirty="0"/>
              <a:t>on the </a:t>
            </a:r>
            <a:r>
              <a:rPr lang="en-US" dirty="0" smtClean="0"/>
              <a:t>values it execute</a:t>
            </a:r>
            <a:endParaRPr lang="en-US" dirty="0"/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6D80BC-43E3-431C-987B-B712EF800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239" y="1634753"/>
            <a:ext cx="4184035" cy="3880773"/>
          </a:xfrm>
        </p:spPr>
        <p:txBody>
          <a:bodyPr/>
          <a:lstStyle/>
          <a:p>
            <a:r>
              <a:rPr lang="en-US" dirty="0"/>
              <a:t>New optimization point </a:t>
            </a:r>
            <a:r>
              <a:rPr lang="en-US" dirty="0">
                <a:sym typeface="Wingdings" panose="05000000000000000000" pitchFamily="2" charset="2"/>
              </a:rPr>
              <a:t> maximum security with minimal cost in terms of power and performance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AADC69-E8FA-42D5-833F-812AD57F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8338" y="6339469"/>
            <a:ext cx="143576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AE5B7-FCE0-405B-817D-AAD27906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5CF4E62-258A-4237-A411-7570C2EFB16D}"/>
              </a:ext>
            </a:extLst>
          </p:cNvPr>
          <p:cNvGrpSpPr/>
          <p:nvPr/>
        </p:nvGrpSpPr>
        <p:grpSpPr>
          <a:xfrm>
            <a:off x="5233987" y="3113889"/>
            <a:ext cx="4648200" cy="1447800"/>
            <a:chOff x="1828800" y="4590264"/>
            <a:chExt cx="4648200" cy="1447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528D383-414F-47DC-A455-6C397A2EC578}"/>
                </a:ext>
              </a:extLst>
            </p:cNvPr>
            <p:cNvSpPr/>
            <p:nvPr/>
          </p:nvSpPr>
          <p:spPr>
            <a:xfrm>
              <a:off x="2254578" y="4590264"/>
              <a:ext cx="37338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Secure core</a:t>
              </a: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xmlns="" id="{C4048319-911C-40EB-9E6F-D5BD17DC50D0}"/>
                </a:ext>
              </a:extLst>
            </p:cNvPr>
            <p:cNvSpPr/>
            <p:nvPr/>
          </p:nvSpPr>
          <p:spPr>
            <a:xfrm>
              <a:off x="2667000" y="4989529"/>
              <a:ext cx="3048000" cy="9144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 Order core</a:t>
              </a: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2485C27E-EB4C-4C32-B901-6B8AE2C75CEF}"/>
                </a:ext>
              </a:extLst>
            </p:cNvPr>
            <p:cNvSpPr/>
            <p:nvPr/>
          </p:nvSpPr>
          <p:spPr>
            <a:xfrm>
              <a:off x="3200400" y="5370529"/>
              <a:ext cx="1981200" cy="381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OOO – Speculative core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6E75BD7-1213-4150-BE27-6A95090E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5411103"/>
              <a:ext cx="457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FD3AFEEE-E0DB-4E41-B65B-56EA77B2B638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5411103"/>
              <a:ext cx="457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69E71C3-B26A-4885-8596-772A54FA2ECC}"/>
                </a:ext>
              </a:extLst>
            </p:cNvPr>
            <p:cNvSpPr/>
            <p:nvPr/>
          </p:nvSpPr>
          <p:spPr>
            <a:xfrm>
              <a:off x="2743200" y="5101354"/>
              <a:ext cx="457200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Front End</a:t>
              </a:r>
              <a:endParaRPr lang="x-none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0767524-17E6-4CE5-8423-D2CE7D23DB73}"/>
                </a:ext>
              </a:extLst>
            </p:cNvPr>
            <p:cNvSpPr/>
            <p:nvPr/>
          </p:nvSpPr>
          <p:spPr>
            <a:xfrm>
              <a:off x="5176101" y="5101354"/>
              <a:ext cx="471305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Commit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(retire)</a:t>
              </a:r>
              <a:endParaRPr lang="x-none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22A12F-36DE-488C-BA25-7BF17C77AA32}"/>
                </a:ext>
              </a:extLst>
            </p:cNvPr>
            <p:cNvSpPr/>
            <p:nvPr/>
          </p:nvSpPr>
          <p:spPr>
            <a:xfrm>
              <a:off x="2438400" y="4724400"/>
              <a:ext cx="152400" cy="117952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Secure FE</a:t>
              </a:r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AF0FC20-3A45-42BE-82E7-A8CEE289B61E}"/>
                </a:ext>
              </a:extLst>
            </p:cNvPr>
            <p:cNvSpPr/>
            <p:nvPr/>
          </p:nvSpPr>
          <p:spPr>
            <a:xfrm>
              <a:off x="5804555" y="4724400"/>
              <a:ext cx="152400" cy="117952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Secure BE</a:t>
              </a:r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8B03E6-72AA-4291-A1A3-98A804FC7DE0}"/>
              </a:ext>
            </a:extLst>
          </p:cNvPr>
          <p:cNvSpPr txBox="1"/>
          <p:nvPr/>
        </p:nvSpPr>
        <p:spPr>
          <a:xfrm>
            <a:off x="677335" y="5749999"/>
            <a:ext cx="105288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please note that current systems try to balance all execution paths, here we only request that the execution paths will not </a:t>
            </a:r>
            <a:r>
              <a:rPr lang="en-US" sz="2000" dirty="0" smtClean="0"/>
              <a:t>be correlated with </a:t>
            </a:r>
            <a:r>
              <a:rPr lang="en-US" sz="2000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8442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090A9-6FC9-4DC5-AB01-C55347AD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897488" cy="1320800"/>
          </a:xfrm>
        </p:spPr>
        <p:txBody>
          <a:bodyPr/>
          <a:lstStyle/>
          <a:p>
            <a:r>
              <a:rPr lang="en-US" dirty="0"/>
              <a:t>Secure core architecture – Timing attacks</a:t>
            </a:r>
            <a:endParaRPr lang="x-none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AF13A-BB9D-4EF1-973E-0448A669D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015" y="1486012"/>
            <a:ext cx="4337591" cy="4762387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/>
              <a:t>Traditionally, we aim to balance all execution paths.</a:t>
            </a:r>
          </a:p>
          <a:p>
            <a:r>
              <a:rPr lang="en-US" dirty="0"/>
              <a:t>BUT we observed </a:t>
            </a:r>
            <a:r>
              <a:rPr lang="en-US" dirty="0" smtClean="0"/>
              <a:t>that </a:t>
            </a:r>
            <a:r>
              <a:rPr lang="en-US" sz="2000" dirty="0" smtClean="0"/>
              <a:t>In </a:t>
            </a:r>
            <a:r>
              <a:rPr lang="en-US" sz="2000" dirty="0"/>
              <a:t>out of order (OOO) </a:t>
            </a:r>
            <a:r>
              <a:rPr lang="en-US" sz="2000" dirty="0" smtClean="0"/>
              <a:t>core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Instructions are executed in dataflow </a:t>
            </a:r>
            <a:r>
              <a:rPr lang="en-US" sz="2000" dirty="0" smtClean="0"/>
              <a:t>manner</a:t>
            </a:r>
            <a:endParaRPr lang="en-US" sz="2000" dirty="0" smtClean="0"/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Instructions </a:t>
            </a:r>
            <a:r>
              <a:rPr lang="en-US" sz="2000" dirty="0"/>
              <a:t>are kept in ROB until can </a:t>
            </a:r>
            <a:r>
              <a:rPr lang="en-US" sz="2000" dirty="0" smtClean="0"/>
              <a:t>be updated to </a:t>
            </a:r>
            <a:r>
              <a:rPr lang="en-US" sz="2000" dirty="0"/>
              <a:t>the architecture state IN-Order (commit time)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The impact of delaying the commit time on performance is minimal (assuming large ROB)</a:t>
            </a:r>
          </a:p>
          <a:p>
            <a:pPr marL="0" indent="0">
              <a:buNone/>
            </a:pPr>
            <a:r>
              <a:rPr lang="en-US" dirty="0"/>
              <a:t>Thus – the SSC does not need to balance all execution paths – it is enough to make sure that all paths will be </a:t>
            </a:r>
            <a:r>
              <a:rPr lang="en-US" sz="2100" b="1" dirty="0"/>
              <a:t>committed</a:t>
            </a:r>
            <a:r>
              <a:rPr lang="en-US" dirty="0"/>
              <a:t> at time which is not </a:t>
            </a:r>
            <a:r>
              <a:rPr lang="en-US" dirty="0" smtClean="0"/>
              <a:t>depend </a:t>
            </a:r>
            <a:r>
              <a:rPr lang="en-US" dirty="0"/>
              <a:t>on the values </a:t>
            </a:r>
            <a:r>
              <a:rPr lang="en-US" dirty="0" smtClean="0"/>
              <a:t>it executes.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BE034F-B74D-4C36-BE28-66DD3AA4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4322" y="3963484"/>
            <a:ext cx="4669493" cy="502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FF0000"/>
                </a:solidFill>
              </a:rPr>
              <a:t>Performance lost due to random delayed in commit</a:t>
            </a:r>
            <a:endParaRPr lang="x-none" sz="1200" dirty="0">
              <a:solidFill>
                <a:srgbClr val="FF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C53E2B-4FBF-4A4B-95E5-3C8E51BA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4038" y="6339469"/>
            <a:ext cx="155006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A25733-43ED-4476-909C-11E646C7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D0894F-B3A2-4C8E-828E-CF4C19E3C4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14" y="1587575"/>
            <a:ext cx="3717902" cy="213584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982EE3-9C68-457B-B9EE-F7528555E6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96" y="4222957"/>
            <a:ext cx="3455420" cy="2135847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8FB5D3-8E25-4055-A751-3E8D0C110147}"/>
              </a:ext>
            </a:extLst>
          </p:cNvPr>
          <p:cNvSpPr/>
          <p:nvPr/>
        </p:nvSpPr>
        <p:spPr>
          <a:xfrm>
            <a:off x="5822861" y="1347513"/>
            <a:ext cx="3168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Performance lost due to delayed in commit</a:t>
            </a:r>
            <a:endParaRPr lang="x-non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090A9-6FC9-4DC5-AB01-C55347AD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897488" cy="1320800"/>
          </a:xfrm>
        </p:spPr>
        <p:txBody>
          <a:bodyPr/>
          <a:lstStyle/>
          <a:p>
            <a:r>
              <a:rPr lang="en-US" dirty="0"/>
              <a:t>Secure core architecture – Timing attacks</a:t>
            </a:r>
            <a:endParaRPr lang="x-none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AF13A-BB9D-4EF1-973E-0448A669D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571" y="1776412"/>
            <a:ext cx="4184035" cy="4471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order to implement a “rapper” that aims to prevent timing attack, we suggest to enhance the current OOO architecture with 2 modules</a:t>
            </a:r>
          </a:p>
          <a:p>
            <a:r>
              <a:rPr lang="en-US" dirty="0"/>
              <a:t>Time Prediction (TP) – aims to indicate for each instruction (or a group of instructions) when it needs to be committed</a:t>
            </a:r>
          </a:p>
          <a:p>
            <a:pPr marL="400050" lvl="1" indent="0">
              <a:buNone/>
            </a:pPr>
            <a:r>
              <a:rPr lang="en-US" dirty="0"/>
              <a:t>In the paper we describe few mechanisms to implement is</a:t>
            </a:r>
          </a:p>
          <a:p>
            <a:r>
              <a:rPr lang="en-US" dirty="0"/>
              <a:t>Scheduler assist (SA) – enhanced commit </a:t>
            </a:r>
            <a:r>
              <a:rPr lang="en-US" dirty="0" smtClean="0"/>
              <a:t>mechanism</a:t>
            </a:r>
          </a:p>
          <a:p>
            <a:pPr marL="0" indent="0">
              <a:buNone/>
            </a:pPr>
            <a:r>
              <a:rPr lang="en-US" dirty="0" smtClean="0"/>
              <a:t>Assuming the SA is based on microcode, we can adopt the algorithm to meet future attacks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BE034F-B74D-4C36-BE28-66DD3AA4F0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C53E2B-4FBF-4A4B-95E5-3C8E51BA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7323" y="6339469"/>
            <a:ext cx="1646778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A25733-43ED-4476-909C-11E646C7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B9AFE7F-063C-4A80-933D-854C17962335}"/>
              </a:ext>
            </a:extLst>
          </p:cNvPr>
          <p:cNvGrpSpPr/>
          <p:nvPr/>
        </p:nvGrpSpPr>
        <p:grpSpPr>
          <a:xfrm>
            <a:off x="5553075" y="1557337"/>
            <a:ext cx="4491038" cy="4319587"/>
            <a:chOff x="1676400" y="838200"/>
            <a:chExt cx="5486400" cy="4648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1CC81EA-21EC-4195-ADC3-0DFA8A40E4B8}"/>
                </a:ext>
              </a:extLst>
            </p:cNvPr>
            <p:cNvPicPr/>
            <p:nvPr/>
          </p:nvPicPr>
          <p:blipFill rotWithShape="1">
            <a:blip r:embed="rId2"/>
            <a:srcRect b="8492"/>
            <a:stretch/>
          </p:blipFill>
          <p:spPr bwMode="auto">
            <a:xfrm>
              <a:off x="1676400" y="838200"/>
              <a:ext cx="5486400" cy="4648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392140A3-F643-48E7-9B0F-AC51FB02C921}"/>
                </a:ext>
              </a:extLst>
            </p:cNvPr>
            <p:cNvSpPr/>
            <p:nvPr/>
          </p:nvSpPr>
          <p:spPr>
            <a:xfrm>
              <a:off x="1676400" y="4267200"/>
              <a:ext cx="685800" cy="1143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SA-- scheduling assist</a:t>
              </a:r>
              <a:endParaRPr lang="en-US" dirty="0"/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xmlns="" id="{D739FE74-652E-43D9-BA33-1B3C8F87F7D4}"/>
                </a:ext>
              </a:extLst>
            </p:cNvPr>
            <p:cNvSpPr/>
            <p:nvPr/>
          </p:nvSpPr>
          <p:spPr>
            <a:xfrm>
              <a:off x="1676400" y="2209800"/>
              <a:ext cx="533400" cy="9713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TP-Time prediction</a:t>
              </a:r>
              <a:endParaRPr lang="en-US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54F201-7F53-435B-89F1-6BAFFB3B387D}"/>
                </a:ext>
              </a:extLst>
            </p:cNvPr>
            <p:cNvSpPr/>
            <p:nvPr/>
          </p:nvSpPr>
          <p:spPr>
            <a:xfrm>
              <a:off x="5562600" y="5181600"/>
              <a:ext cx="16002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New modules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599C25-3CB1-409A-91AE-803FD2C3FD5D}"/>
              </a:ext>
            </a:extLst>
          </p:cNvPr>
          <p:cNvSpPr txBox="1"/>
          <p:nvPr/>
        </p:nvSpPr>
        <p:spPr>
          <a:xfrm>
            <a:off x="4726020" y="6173344"/>
            <a:ext cx="442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(*) </a:t>
            </a:r>
            <a:r>
              <a:rPr lang="en-US" sz="1400" dirty="0"/>
              <a:t>More details to appear in the SOCC paper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35206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Intro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Implications on security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Dynamic protection mechanisms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 – the </a:t>
            </a:r>
            <a:r>
              <a:rPr lang="en-US" sz="2400" dirty="0" err="1">
                <a:solidFill>
                  <a:schemeClr val="tx1"/>
                </a:solidFill>
              </a:rPr>
              <a:t>SoCure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24778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58D0D-4085-4623-BDEF-40D9A4C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35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Dynamic protection mechanisms - Detection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EABD60-59C9-4FF3-89E4-34E612AA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64448"/>
            <a:ext cx="8596668" cy="44769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Current research </a:t>
            </a:r>
            <a:r>
              <a:rPr lang="en-US" sz="2400" dirty="0" smtClean="0"/>
              <a:t>we have started focuses </a:t>
            </a:r>
            <a:r>
              <a:rPr lang="en-US" sz="2400" dirty="0"/>
              <a:t>on abnormal behavioral detection, such as</a:t>
            </a:r>
          </a:p>
          <a:p>
            <a:pPr lvl="1"/>
            <a:r>
              <a:rPr lang="en-US" sz="2200" dirty="0"/>
              <a:t>Unexpected changes in timing </a:t>
            </a:r>
          </a:p>
          <a:p>
            <a:pPr lvl="2"/>
            <a:r>
              <a:rPr lang="en-US" sz="2000" dirty="0"/>
              <a:t>With respect to “golden chip” or temporal change in the behavior</a:t>
            </a:r>
          </a:p>
          <a:p>
            <a:pPr lvl="1"/>
            <a:r>
              <a:rPr lang="en-US" sz="2200" dirty="0"/>
              <a:t>Sensors to detect unexpected change in voltage, electromagnetic fields, temporal changes in power consumption, </a:t>
            </a:r>
            <a:r>
              <a:rPr lang="en-US" sz="2200" dirty="0" err="1"/>
              <a:t>etc</a:t>
            </a:r>
            <a:endParaRPr lang="en-US" sz="2200" dirty="0"/>
          </a:p>
          <a:p>
            <a:r>
              <a:rPr lang="en-US" sz="2400" dirty="0"/>
              <a:t>The main issue is potential false alarm that may be source for DOS attacks. </a:t>
            </a:r>
          </a:p>
          <a:p>
            <a:r>
              <a:rPr lang="en-US" sz="2400" dirty="0"/>
              <a:t>Machine learning based solutions are being </a:t>
            </a:r>
            <a:r>
              <a:rPr lang="en-US" sz="2400" dirty="0" smtClean="0"/>
              <a:t>developed</a:t>
            </a:r>
            <a:endParaRPr lang="en-US" sz="2400" dirty="0"/>
          </a:p>
          <a:p>
            <a:pPr lvl="1"/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6E844-9CCA-4DDE-8199-B5BB7717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5D564A-2084-416A-91C5-03679BC3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58D0D-4085-4623-BDEF-40D9A4C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35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Dynamic mechanisms - Correction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EABD60-59C9-4FF3-89E4-34E612AA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64448"/>
            <a:ext cx="8596668" cy="4476916"/>
          </a:xfrm>
        </p:spPr>
        <p:txBody>
          <a:bodyPr>
            <a:normAutofit/>
          </a:bodyPr>
          <a:lstStyle/>
          <a:p>
            <a:r>
              <a:rPr lang="en-US" sz="2400" dirty="0"/>
              <a:t>For know potential attacks we can define reconfigurable mechanism that can re-arrange the system to new known state if an attack happens</a:t>
            </a:r>
          </a:p>
          <a:p>
            <a:r>
              <a:rPr lang="en-US" sz="2400" dirty="0"/>
              <a:t>For unknown situations we may need to use “self-stabilization” techniques</a:t>
            </a:r>
          </a:p>
          <a:p>
            <a:r>
              <a:rPr lang="en-US" sz="2400" dirty="0"/>
              <a:t>The research in this direction have just started so we can expect much work toward these directions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6E844-9CCA-4DDE-8199-B5BB7717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5463" y="6331802"/>
            <a:ext cx="1668244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5D564A-2084-416A-91C5-03679BC3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589" y="6319566"/>
            <a:ext cx="683339" cy="365125"/>
          </a:xfrm>
        </p:spPr>
        <p:txBody>
          <a:bodyPr/>
          <a:lstStyle/>
          <a:p>
            <a:fld id="{70ED6315-19F5-4A03-BFE9-168FE2BF09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Intro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Implications on security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Dynamic protection mechanisms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Example – the </a:t>
            </a:r>
            <a:r>
              <a:rPr lang="en-US" sz="2400" dirty="0" err="1">
                <a:solidFill>
                  <a:srgbClr val="FF0000"/>
                </a:solidFill>
              </a:rPr>
              <a:t>SoCure</a:t>
            </a:r>
            <a:r>
              <a:rPr lang="en-US" sz="2400" dirty="0">
                <a:solidFill>
                  <a:srgbClr val="FF0000"/>
                </a:solidFill>
              </a:rPr>
              <a:t> project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24778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DB24B-8372-46EE-9652-30F542F20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34" y="2062817"/>
            <a:ext cx="8805969" cy="3978546"/>
          </a:xfrm>
        </p:spPr>
        <p:txBody>
          <a:bodyPr/>
          <a:lstStyle/>
          <a:p>
            <a:r>
              <a:rPr lang="en-US" dirty="0"/>
              <a:t>A 5 years, 10M$ project that have just started in Singapore.</a:t>
            </a:r>
          </a:p>
          <a:p>
            <a:r>
              <a:rPr lang="en-US" dirty="0"/>
              <a:t>Building different secure SoC architectures (RISCV based) that include</a:t>
            </a:r>
          </a:p>
          <a:p>
            <a:pPr lvl="1"/>
            <a:r>
              <a:rPr lang="en-US" dirty="0"/>
              <a:t>Secure Boot</a:t>
            </a:r>
          </a:p>
          <a:p>
            <a:pPr lvl="1"/>
            <a:r>
              <a:rPr lang="en-US" dirty="0"/>
              <a:t>Secure architecture</a:t>
            </a:r>
          </a:p>
          <a:p>
            <a:pPr lvl="1"/>
            <a:r>
              <a:rPr lang="en-US" dirty="0"/>
              <a:t>Sensors to detect attacks</a:t>
            </a:r>
          </a:p>
          <a:p>
            <a:pPr lvl="1"/>
            <a:r>
              <a:rPr lang="en-US" dirty="0"/>
              <a:t>AI based algorithm to analysis dynamic changes; e.g., HTH attacks</a:t>
            </a:r>
          </a:p>
          <a:p>
            <a:pPr lvl="1"/>
            <a:r>
              <a:rPr lang="en-US" dirty="0"/>
              <a:t>Dynamic respond to unknown attacks</a:t>
            </a:r>
          </a:p>
          <a:p>
            <a:r>
              <a:rPr lang="en-US" dirty="0"/>
              <a:t>Tap-out few of them</a:t>
            </a:r>
          </a:p>
          <a:p>
            <a:r>
              <a:rPr lang="en-US" dirty="0"/>
              <a:t>Build a red-team to attack these systems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E6CB3-901C-4122-84F3-9A73157C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7194" y="6387558"/>
            <a:ext cx="105534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2FAF43-061C-4F2E-B8EC-9A1CAF5C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136687-F6AE-49A9-91F1-B6005EB6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62" y="609600"/>
            <a:ext cx="7245862" cy="12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Security of modern systems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77390" y="1496941"/>
            <a:ext cx="4580505" cy="4944200"/>
          </a:xfrm>
        </p:spPr>
        <p:txBody>
          <a:bodyPr>
            <a:normAutofit/>
          </a:bodyPr>
          <a:lstStyle/>
          <a:p>
            <a:r>
              <a:rPr lang="en-US" dirty="0"/>
              <a:t>Speculation is one of the most noticeable means to gain </a:t>
            </a:r>
            <a:r>
              <a:rPr lang="en-US" dirty="0" smtClean="0"/>
              <a:t>performance in HPC systems</a:t>
            </a:r>
            <a:endParaRPr lang="en-US" dirty="0"/>
          </a:p>
          <a:p>
            <a:r>
              <a:rPr lang="en-US" dirty="0"/>
              <a:t>Speculative execution leaks information since it creates “observable dependencies” with the data it executes  (to be extended)</a:t>
            </a:r>
          </a:p>
          <a:p>
            <a:r>
              <a:rPr lang="en-US" dirty="0"/>
              <a:t>Systems are becoming extremely sophisticated and complicated so the probability for bugs cannot be ignored</a:t>
            </a:r>
          </a:p>
          <a:p>
            <a:r>
              <a:rPr lang="en-US" dirty="0"/>
              <a:t>Security attacks are becoming a “profitable business” and so, individuals, companies and even armies/countries are spending much effort (and money) to “improve” it.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4038" y="6339469"/>
            <a:ext cx="155006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050" y="3685015"/>
            <a:ext cx="3791019" cy="1920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0980" y="5605231"/>
            <a:ext cx="166795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/>
              </a:rPr>
              <a:t>Self-driving cars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70" y="1685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worried person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567" y="1685925"/>
            <a:ext cx="4732957" cy="42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285ED-9EDB-41F9-A5E5-5C1533BE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3505"/>
          </a:xfrm>
        </p:spPr>
        <p:txBody>
          <a:bodyPr/>
          <a:lstStyle/>
          <a:p>
            <a:r>
              <a:rPr lang="en-US" dirty="0" err="1"/>
              <a:t>SoCure</a:t>
            </a:r>
            <a:r>
              <a:rPr lang="en-US" dirty="0"/>
              <a:t> project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8EC04-14A0-45AC-AEE3-D9806E70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4926862"/>
            <a:ext cx="8596668" cy="1460696"/>
          </a:xfrm>
        </p:spPr>
        <p:txBody>
          <a:bodyPr/>
          <a:lstStyle/>
          <a:p>
            <a:r>
              <a:rPr lang="en-US" dirty="0"/>
              <a:t>We expect to examine many of the dynamic method discussed in this presentation as part of the project</a:t>
            </a:r>
          </a:p>
          <a:p>
            <a:r>
              <a:rPr lang="en-US" dirty="0"/>
              <a:t>We will work with academic and industrial partners to demo the concepts and prototype/product them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46BFE3-6776-4FFE-9402-3581EB8C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7571" y="6387558"/>
            <a:ext cx="1757799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48451-AEEC-4159-8D8B-547173FF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5F3CD2-53EA-48D8-A0A8-4B611907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60" y="1449645"/>
            <a:ext cx="6318461" cy="3444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5BC308-095B-4122-8290-EF4008B2195F}"/>
              </a:ext>
            </a:extLst>
          </p:cNvPr>
          <p:cNvSpPr txBox="1"/>
          <p:nvPr/>
        </p:nvSpPr>
        <p:spPr>
          <a:xfrm>
            <a:off x="2002146" y="3900284"/>
            <a:ext cx="422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Potential architecture for </a:t>
            </a:r>
            <a:r>
              <a:rPr lang="en-US" sz="1400" dirty="0" err="1"/>
              <a:t>SoCure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/>
              <a:t>Proposed by Prof. Anupam Chattopadhyay’s group 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28465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1928"/>
            <a:ext cx="8596668" cy="41294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Intro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learn from error/fault handling in modern systems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Implications on security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Dynamic protection mechanisms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 – the </a:t>
            </a:r>
            <a:r>
              <a:rPr lang="en-US" sz="2400" dirty="0" err="1">
                <a:solidFill>
                  <a:schemeClr val="tx1"/>
                </a:solidFill>
              </a:rPr>
              <a:t>SoCure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9411" y="6394073"/>
            <a:ext cx="1247783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80" y="277090"/>
            <a:ext cx="8596668" cy="831273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26" y="1066801"/>
            <a:ext cx="8596668" cy="4545072"/>
          </a:xfrm>
        </p:spPr>
        <p:txBody>
          <a:bodyPr>
            <a:noAutofit/>
          </a:bodyPr>
          <a:lstStyle/>
          <a:p>
            <a:r>
              <a:rPr lang="en-US" sz="2400" dirty="0"/>
              <a:t>Process technology  allows to  expand functionality of processors with no significant manufacturing cost. </a:t>
            </a:r>
          </a:p>
          <a:p>
            <a:pPr lvl="1"/>
            <a:r>
              <a:rPr lang="en-US" sz="2000" dirty="0"/>
              <a:t>It enables the use of </a:t>
            </a:r>
            <a:r>
              <a:rPr lang="en-US" sz="2000" dirty="0" smtClean="0"/>
              <a:t>dedicated security </a:t>
            </a:r>
            <a:r>
              <a:rPr lang="en-US" sz="2000" dirty="0"/>
              <a:t>mechanisms that requires extra logic.</a:t>
            </a:r>
          </a:p>
          <a:p>
            <a:pPr lvl="1"/>
            <a:r>
              <a:rPr lang="en-US" sz="2000" dirty="0"/>
              <a:t>It also increases complexity and  the massive use of </a:t>
            </a:r>
            <a:r>
              <a:rPr lang="en-US" sz="2000" dirty="0" err="1"/>
              <a:t>SoC</a:t>
            </a:r>
            <a:r>
              <a:rPr lang="en-US" sz="2000" dirty="0"/>
              <a:t> design</a:t>
            </a:r>
          </a:p>
          <a:p>
            <a:r>
              <a:rPr lang="en-US" sz="2200" dirty="0"/>
              <a:t>Many </a:t>
            </a:r>
            <a:r>
              <a:rPr lang="en-US" sz="2200" dirty="0" err="1" smtClean="0"/>
              <a:t>SoCs</a:t>
            </a:r>
            <a:r>
              <a:rPr lang="en-US" sz="2200" dirty="0" smtClean="0"/>
              <a:t> </a:t>
            </a:r>
            <a:r>
              <a:rPr lang="en-US" sz="2200" dirty="0"/>
              <a:t>are built out of </a:t>
            </a:r>
            <a:r>
              <a:rPr lang="en-US" sz="2200" dirty="0" smtClean="0"/>
              <a:t>un-trustable components</a:t>
            </a:r>
            <a:endParaRPr lang="en-US" sz="2200" dirty="0"/>
          </a:p>
          <a:p>
            <a:r>
              <a:rPr lang="en-US" sz="2400" dirty="0"/>
              <a:t>We  are approaching the stage where  chasing after each single security  fault make no sense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need to start accepting the fact that security faults </a:t>
            </a:r>
            <a:r>
              <a:rPr lang="en-US" sz="2400" dirty="0" smtClean="0"/>
              <a:t>are part of modern systems – we must develop methodology that allows to have secure systems which are made  </a:t>
            </a:r>
            <a:r>
              <a:rPr lang="en-US" sz="2400" dirty="0"/>
              <a:t>out of “not always secure parts”.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6849" y="6318042"/>
            <a:ext cx="1757987" cy="365125"/>
          </a:xfrm>
        </p:spPr>
        <p:txBody>
          <a:bodyPr/>
          <a:lstStyle/>
          <a:p>
            <a:r>
              <a:rPr lang="en-US" dirty="0" smtClean="0"/>
              <a:t>October 12th,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DE3EB-4AE5-4C77-9AA5-33BEDAA4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 and next steps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D4542-6B86-4D99-B8C9-0A27C309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81164"/>
            <a:ext cx="8596668" cy="4360200"/>
          </a:xfrm>
        </p:spPr>
        <p:txBody>
          <a:bodyPr/>
          <a:lstStyle/>
          <a:p>
            <a:r>
              <a:rPr lang="en-US" dirty="0"/>
              <a:t>In order to build a secure core we need to develop a “design for security” methodology</a:t>
            </a:r>
          </a:p>
          <a:p>
            <a:r>
              <a:rPr lang="en-US" dirty="0"/>
              <a:t>In this presentation I show one possible alternative to implement such a core</a:t>
            </a:r>
          </a:p>
          <a:p>
            <a:pPr lvl="1"/>
            <a:r>
              <a:rPr lang="en-US" dirty="0"/>
              <a:t>Preliminary simulations indicates that with minimal cost in performance (&lt;5%) and power (&lt;1%) we can build an high performance secure core.</a:t>
            </a:r>
          </a:p>
          <a:p>
            <a:r>
              <a:rPr lang="en-US" dirty="0" smtClean="0"/>
              <a:t>In the future we will develop dynamic </a:t>
            </a:r>
            <a:br>
              <a:rPr lang="en-US" dirty="0" smtClean="0"/>
            </a:br>
            <a:r>
              <a:rPr lang="en-US" dirty="0" smtClean="0"/>
              <a:t>mechanisms that adaptively change </a:t>
            </a:r>
          </a:p>
          <a:p>
            <a:pPr lvl="1"/>
            <a:r>
              <a:rPr lang="en-US" dirty="0" smtClean="0"/>
              <a:t>Over time</a:t>
            </a:r>
          </a:p>
          <a:p>
            <a:pPr lvl="1"/>
            <a:r>
              <a:rPr lang="en-US" dirty="0" smtClean="0"/>
              <a:t>As new threads get discovered</a:t>
            </a:r>
          </a:p>
          <a:p>
            <a:pPr lvl="1"/>
            <a:r>
              <a:rPr lang="en-US" dirty="0" smtClean="0"/>
              <a:t>As threat changes </a:t>
            </a:r>
          </a:p>
          <a:p>
            <a:r>
              <a:rPr lang="en-US" dirty="0" smtClean="0"/>
              <a:t>Last but not lease, don’t forget -- the 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fun</a:t>
            </a:r>
            <a:r>
              <a:rPr lang="en-US" dirty="0" smtClean="0"/>
              <a:t> </a:t>
            </a:r>
            <a:r>
              <a:rPr lang="en-US" dirty="0"/>
              <a:t>have just began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44E34-C258-484A-81CA-632638ED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728F54-BB0B-4317-B763-AE40C8A2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6315-19F5-4A03-BFE9-168FE2BF0993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28A266-DDC4-4D17-AF85-897741E99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33" y="3429000"/>
            <a:ext cx="3828825" cy="28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Acknowledgements</a:t>
            </a: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97" y="998335"/>
            <a:ext cx="8763592" cy="4686300"/>
          </a:xfrm>
        </p:spPr>
        <p:txBody>
          <a:bodyPr/>
          <a:lstStyle/>
          <a:p>
            <a:pPr marL="360000" indent="-360000" algn="just" eaLnBrk="1" hangingPunct="1">
              <a:defRPr/>
            </a:pPr>
            <a:endParaRPr lang="en-GB" dirty="0"/>
          </a:p>
          <a:p>
            <a:pPr marL="360000" indent="-360000" algn="just">
              <a:defRPr/>
            </a:pPr>
            <a:r>
              <a:rPr lang="en-US" dirty="0"/>
              <a:t>Hiroshi Fujiwara cyber security research center, Technion, Israel.</a:t>
            </a:r>
          </a:p>
          <a:p>
            <a:pPr marL="360000" indent="-360000" algn="just" eaLnBrk="1" hangingPunct="1">
              <a:defRPr/>
            </a:pPr>
            <a:endParaRPr lang="en-GB" dirty="0"/>
          </a:p>
          <a:p>
            <a:pPr marL="360000" indent="-360000" algn="just" eaLnBrk="1" hangingPunct="1">
              <a:defRPr/>
            </a:pPr>
            <a:r>
              <a:rPr lang="en-GB" dirty="0"/>
              <a:t>Support from the Singapore National Research Foundation (“</a:t>
            </a:r>
            <a:r>
              <a:rPr lang="en-GB" dirty="0" err="1"/>
              <a:t>SOCure</a:t>
            </a:r>
            <a:r>
              <a:rPr lang="en-GB" dirty="0"/>
              <a:t>” project) – </a:t>
            </a:r>
            <a:br>
              <a:rPr lang="en-GB" dirty="0"/>
            </a:br>
            <a:r>
              <a:rPr lang="en-GB" dirty="0"/>
              <a:t>NRF2018NCR-NCR002-0001</a:t>
            </a:r>
          </a:p>
          <a:p>
            <a:pPr marL="360000" indent="-360000" algn="just" eaLnBrk="1" hangingPunct="1">
              <a:defRPr/>
            </a:pPr>
            <a:endParaRPr lang="en-GB" dirty="0"/>
          </a:p>
          <a:p>
            <a:pPr marL="360000" indent="-360000" algn="just" eaLnBrk="1" hangingPunct="1">
              <a:defRPr/>
            </a:pPr>
            <a:r>
              <a:rPr lang="en-GB" dirty="0"/>
              <a:t>The 	   	               team</a:t>
            </a:r>
            <a:endParaRPr lang="en-US" dirty="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7710BD0-EF0D-483D-890A-CE6771AE677E}" type="slidenum">
              <a:rPr lang="en-US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r>
              <a:rPr lang="en-US" altLang="en-US" sz="1200" dirty="0">
                <a:cs typeface="Arial" panose="020B0604020202020204" pitchFamily="34" charset="0"/>
              </a:rPr>
              <a:t> of 90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472546" y="6318897"/>
            <a:ext cx="2641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0" smtClean="0">
                <a:ea typeface="ＭＳ Ｐゴシック" pitchFamily="34" charset="-128"/>
              </a:rPr>
              <a:t>October 12th, 2019</a:t>
            </a:r>
            <a:endParaRPr lang="en-US" altLang="en-US" sz="1200" b="0" dirty="0">
              <a:ea typeface="ＭＳ Ｐゴシック" pitchFamily="34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61103" y="3136612"/>
            <a:ext cx="1613726" cy="584775"/>
            <a:chOff x="4869042" y="2479809"/>
            <a:chExt cx="2008883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4869042" y="2479809"/>
              <a:ext cx="20088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7FC7"/>
                  </a:solidFill>
                </a:rPr>
                <a:t>S   </a:t>
              </a:r>
              <a:r>
                <a:rPr lang="en-US" dirty="0">
                  <a:solidFill>
                    <a:srgbClr val="007FC7"/>
                  </a:solidFill>
                </a:rPr>
                <a:t> </a:t>
              </a:r>
              <a:r>
                <a:rPr lang="en-US" sz="3200" dirty="0">
                  <a:solidFill>
                    <a:srgbClr val="007FC7"/>
                  </a:solidFill>
                </a:rPr>
                <a:t>Cure</a:t>
              </a:r>
              <a:endParaRPr lang="en-SG" sz="3200" dirty="0">
                <a:solidFill>
                  <a:srgbClr val="007FC7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6356" y="2534185"/>
              <a:ext cx="440389" cy="440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9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1"/>
            <a:ext cx="10016104" cy="1142999"/>
          </a:xfrm>
        </p:spPr>
        <p:txBody>
          <a:bodyPr/>
          <a:lstStyle/>
          <a:p>
            <a:r>
              <a:rPr lang="en-US" dirty="0"/>
              <a:t>Questions? -- Open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35</a:t>
            </a:fld>
            <a:endParaRPr lang="he-IL"/>
          </a:p>
        </p:txBody>
      </p:sp>
      <p:pic>
        <p:nvPicPr>
          <p:cNvPr id="8" name="Picture 3" descr="PE01496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40" y="1685417"/>
            <a:ext cx="5085919" cy="45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99C76D-6DD2-458C-B3BF-8CE727A1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598" y="6387558"/>
            <a:ext cx="1083019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19050"/>
            <a:ext cx="12188825" cy="68770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Classes of “attack </a:t>
            </a:r>
            <a:r>
              <a:rPr lang="en-US" dirty="0"/>
              <a:t>vectors”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371600"/>
            <a:ext cx="103632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u="sng" dirty="0"/>
              <a:t>Non-invasive attacks (low-cost)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observe or manipulate with the device without physical harm to it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require only moderately sophisticated equipment and knowledge</a:t>
            </a:r>
            <a:br>
              <a:rPr lang="en-US" sz="2000" dirty="0"/>
            </a:br>
            <a:r>
              <a:rPr lang="en-US" sz="2000" dirty="0"/>
              <a:t>to implement</a:t>
            </a:r>
          </a:p>
          <a:p>
            <a:pPr>
              <a:spcBef>
                <a:spcPts val="0"/>
              </a:spcBef>
            </a:pPr>
            <a:r>
              <a:rPr lang="en-US" sz="2000" b="1" u="sng" dirty="0"/>
              <a:t>Invasive attacks (expensive)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almost unlimited capabilities to extract information from chips and</a:t>
            </a:r>
            <a:br>
              <a:rPr lang="en-US" sz="2000" dirty="0"/>
            </a:br>
            <a:r>
              <a:rPr lang="en-US" sz="2000" dirty="0"/>
              <a:t>understand their functionality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normally require expensive equipment, knowledgeable attackers</a:t>
            </a:r>
            <a:br>
              <a:rPr lang="en-US" sz="2000" dirty="0"/>
            </a:br>
            <a:r>
              <a:rPr lang="en-US" sz="2000" dirty="0"/>
              <a:t>and time</a:t>
            </a:r>
          </a:p>
          <a:p>
            <a:pPr>
              <a:spcBef>
                <a:spcPts val="0"/>
              </a:spcBef>
            </a:pPr>
            <a:r>
              <a:rPr lang="en-US" sz="2000" b="1" u="sng" dirty="0"/>
              <a:t>Semi-invasive attacks (affordable)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semiconductor chip is </a:t>
            </a:r>
            <a:r>
              <a:rPr lang="en-US" sz="2000" dirty="0" err="1"/>
              <a:t>depackaged</a:t>
            </a:r>
            <a:r>
              <a:rPr lang="en-US" sz="2000" dirty="0"/>
              <a:t> but the internal structure of it</a:t>
            </a:r>
            <a:br>
              <a:rPr lang="en-US" sz="2000" dirty="0"/>
            </a:br>
            <a:r>
              <a:rPr lang="en-US" sz="2000" dirty="0"/>
              <a:t>remains intact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fill the gap between non-invasive and invasive types, being both</a:t>
            </a:r>
            <a:br>
              <a:rPr lang="en-US" sz="2000" dirty="0"/>
            </a:br>
            <a:r>
              <a:rPr lang="en-US" sz="2000" dirty="0"/>
              <a:t>inexpensive and easily repeatable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D1D1D-455A-4102-992B-C62C57BA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598" y="6387558"/>
            <a:ext cx="1247698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FF8459-3DA2-40A5-B44C-F04C924A33C5}"/>
              </a:ext>
            </a:extLst>
          </p:cNvPr>
          <p:cNvSpPr txBox="1"/>
          <p:nvPr/>
        </p:nvSpPr>
        <p:spPr>
          <a:xfrm>
            <a:off x="1395435" y="5911747"/>
            <a:ext cx="75318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Countermeasures should be correlated with the assumed attach vector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33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54" y="213794"/>
            <a:ext cx="10016104" cy="6857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Non-invasive 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38" y="863561"/>
            <a:ext cx="9296400" cy="5334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Software attacks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use the normal communication interface and exploit security vulnerabilities</a:t>
            </a:r>
            <a:br>
              <a:rPr lang="en-US" dirty="0"/>
            </a:br>
            <a:r>
              <a:rPr lang="en-US" dirty="0"/>
              <a:t>found in the protocols, cryptographic algorithms, or their implementation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Fault generation (can be invasive or non-invasive)</a:t>
            </a:r>
          </a:p>
          <a:p>
            <a:pPr lvl="1">
              <a:spcBef>
                <a:spcPts val="200"/>
              </a:spcBef>
            </a:pPr>
            <a:r>
              <a:rPr lang="en-US" sz="1900" dirty="0"/>
              <a:t>use abnormal environmental conditions to generate malfunctions in the</a:t>
            </a:r>
            <a:br>
              <a:rPr lang="en-US" sz="1900" dirty="0"/>
            </a:br>
            <a:r>
              <a:rPr lang="en-US" sz="1900" dirty="0"/>
              <a:t>system that provide additional access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Side-channel attacks</a:t>
            </a:r>
          </a:p>
          <a:p>
            <a:pPr lvl="1">
              <a:spcBef>
                <a:spcPts val="200"/>
              </a:spcBef>
            </a:pPr>
            <a:r>
              <a:rPr lang="en-US" sz="1900" dirty="0" smtClean="0"/>
              <a:t>Indirect way of extracting (secure) information</a:t>
            </a:r>
            <a:endParaRPr lang="en-US" sz="1900" dirty="0"/>
          </a:p>
          <a:p>
            <a:pPr>
              <a:lnSpc>
                <a:spcPct val="120000"/>
              </a:lnSpc>
            </a:pPr>
            <a:r>
              <a:rPr lang="en-US" b="1" dirty="0"/>
              <a:t>Human factors -- RTFM</a:t>
            </a:r>
          </a:p>
          <a:p>
            <a:pPr lvl="1">
              <a:spcBef>
                <a:spcPts val="200"/>
              </a:spcBef>
            </a:pPr>
            <a:r>
              <a:rPr lang="en-US" sz="1900" dirty="0"/>
              <a:t>Since many vulnerabilities are due to human mistake. Inside information can helps</a:t>
            </a:r>
          </a:p>
          <a:p>
            <a:pPr lvl="1">
              <a:spcBef>
                <a:spcPts val="200"/>
              </a:spcBef>
            </a:pPr>
            <a:r>
              <a:rPr lang="en-US" sz="1900" dirty="0"/>
              <a:t>Many times specifications are not complete and/or  engineers do not stickily implement the specifications. So deep understanding “what may happen” can help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657" y="5819745"/>
            <a:ext cx="1110642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Extremely important when systems become complicated and develop by different “entities”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9257A318-6F41-44F3-B6C8-14D444C0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5182" y="6387558"/>
            <a:ext cx="1237356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28" y="683272"/>
            <a:ext cx="914704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Side-channel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75" y="4529530"/>
            <a:ext cx="8596668" cy="3880773"/>
          </a:xfrm>
        </p:spPr>
        <p:txBody>
          <a:bodyPr/>
          <a:lstStyle/>
          <a:p>
            <a:r>
              <a:rPr lang="en-US" dirty="0"/>
              <a:t>The goal is to find dependencies between “measurable parameters” and  “secretes”</a:t>
            </a:r>
          </a:p>
          <a:p>
            <a:r>
              <a:rPr lang="en-US" dirty="0"/>
              <a:t>We can inject faults to help the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7DFE1F-71C8-4FAE-9E84-4A64D7FF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4909" y="6387558"/>
            <a:ext cx="1828384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pic>
        <p:nvPicPr>
          <p:cNvPr id="1026" name="Picture 2" descr="Image result for image side channel attacks">
            <a:extLst>
              <a:ext uri="{FF2B5EF4-FFF2-40B4-BE49-F238E27FC236}">
                <a16:creationId xmlns:a16="http://schemas.microsoft.com/office/drawing/2014/main" xmlns="" id="{65389C8F-CC0F-4A49-BB7B-385D824F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0" y="1401850"/>
            <a:ext cx="8232145" cy="32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5E383-385C-4D14-8CA2-79334BC2D0E1}"/>
              </a:ext>
            </a:extLst>
          </p:cNvPr>
          <p:cNvSpPr txBox="1"/>
          <p:nvPr/>
        </p:nvSpPr>
        <p:spPr>
          <a:xfrm flipH="1">
            <a:off x="830131" y="5741896"/>
            <a:ext cx="85609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Notice – in order to “break a code”, it is enough to reduce the “solution space”</a:t>
            </a:r>
            <a:br>
              <a:rPr lang="en-US" dirty="0"/>
            </a:br>
            <a:r>
              <a:rPr lang="en-US" dirty="0"/>
              <a:t>to a size we can exhaustively search in a reasonable time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280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power analysis -- RSA Conditional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5" y="1886585"/>
            <a:ext cx="9724501" cy="43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9C47C7-DC11-4215-BACA-64517B69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2638" y="6387558"/>
            <a:ext cx="1607326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C691D9-1B9B-47AE-BA94-9F844F8DA764}"/>
              </a:ext>
            </a:extLst>
          </p:cNvPr>
          <p:cNvSpPr txBox="1"/>
          <p:nvPr/>
        </p:nvSpPr>
        <p:spPr>
          <a:xfrm>
            <a:off x="3813611" y="6054888"/>
            <a:ext cx="219803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“White box attack”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332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DPA – Differential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60" y="1684340"/>
            <a:ext cx="8596668" cy="43338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DPA is mainly used for “black box” model where you know little (if at all) on what the system is executing (but you may have a good model on the hardware itself.)</a:t>
            </a:r>
          </a:p>
          <a:p>
            <a:r>
              <a:rPr lang="en-US" dirty="0"/>
              <a:t>We may observe (or guess) that on-average, the power of</a:t>
            </a:r>
            <a:br>
              <a:rPr lang="en-US" dirty="0"/>
            </a:br>
            <a:r>
              <a:rPr lang="en-US" dirty="0"/>
              <a:t>the system when execute some values (e.g., “0”) is </a:t>
            </a:r>
            <a:br>
              <a:rPr lang="en-US" dirty="0"/>
            </a:br>
            <a:r>
              <a:rPr lang="en-US" dirty="0"/>
              <a:t>different than the power when execute other values</a:t>
            </a:r>
            <a:br>
              <a:rPr lang="en-US" dirty="0"/>
            </a:br>
            <a:r>
              <a:rPr lang="en-US" dirty="0"/>
              <a:t>(e.g., “1”)</a:t>
            </a:r>
          </a:p>
          <a:p>
            <a:r>
              <a:rPr lang="en-US" dirty="0"/>
              <a:t>We are using distribution of many </a:t>
            </a:r>
            <a:br>
              <a:rPr lang="en-US" dirty="0"/>
            </a:br>
            <a:r>
              <a:rPr lang="en-US" dirty="0"/>
              <a:t>samples</a:t>
            </a:r>
          </a:p>
          <a:p>
            <a:r>
              <a:rPr lang="en-US" dirty="0"/>
              <a:t>We care of the average behavior not</a:t>
            </a:r>
            <a:br>
              <a:rPr lang="en-US" dirty="0"/>
            </a:br>
            <a:r>
              <a:rPr lang="en-US" dirty="0"/>
              <a:t>on understanding a single measurement; e.g., when </a:t>
            </a:r>
            <a:br>
              <a:rPr lang="en-US" dirty="0"/>
            </a:br>
            <a:r>
              <a:rPr lang="en-US" dirty="0"/>
              <a:t>using OOO cores, each execution may consume </a:t>
            </a:r>
            <a:br>
              <a:rPr lang="en-US" dirty="0"/>
            </a:br>
            <a:r>
              <a:rPr lang="en-US" dirty="0"/>
              <a:t>different amount of power. Still the average of </a:t>
            </a:r>
            <a:br>
              <a:rPr lang="en-US" dirty="0"/>
            </a:br>
            <a:r>
              <a:rPr lang="en-US" dirty="0"/>
              <a:t>executing some values may be different than the </a:t>
            </a:r>
            <a:br>
              <a:rPr lang="en-US" dirty="0"/>
            </a:br>
            <a:r>
              <a:rPr lang="en-US" dirty="0"/>
              <a:t>average of executing other values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113" b="7775"/>
          <a:stretch/>
        </p:blipFill>
        <p:spPr bwMode="auto">
          <a:xfrm>
            <a:off x="6667501" y="2947988"/>
            <a:ext cx="458062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450DC230-198C-4100-8ACF-7B2ED89C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AB724F-07B2-4049-B90A-F817E6006B19}"/>
              </a:ext>
            </a:extLst>
          </p:cNvPr>
          <p:cNvSpPr txBox="1"/>
          <p:nvPr/>
        </p:nvSpPr>
        <p:spPr>
          <a:xfrm>
            <a:off x="3515974" y="6018226"/>
            <a:ext cx="29193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Can be “Black box” attack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82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Timing based attacks  - simple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36378" y="1496630"/>
            <a:ext cx="4610488" cy="48400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Cache is great for performance but problematic for security since “keep traces”</a:t>
            </a:r>
          </a:p>
          <a:p>
            <a:r>
              <a:rPr lang="en-US" dirty="0"/>
              <a:t>Here, two threads</a:t>
            </a:r>
          </a:p>
          <a:p>
            <a:pPr lvl="1"/>
            <a:r>
              <a:rPr lang="en-US" dirty="0"/>
              <a:t>Thread 1 fill out the cache</a:t>
            </a:r>
          </a:p>
          <a:p>
            <a:pPr lvl="1"/>
            <a:r>
              <a:rPr lang="en-US" dirty="0"/>
              <a:t>Allows Thread 2 to operate</a:t>
            </a:r>
          </a:p>
          <a:p>
            <a:pPr lvl="1"/>
            <a:r>
              <a:rPr lang="en-US" dirty="0"/>
              <a:t>Thread 1 check which of his cache lines were replaced.</a:t>
            </a:r>
          </a:p>
          <a:p>
            <a:pPr lvl="2"/>
            <a:r>
              <a:rPr lang="en-US" dirty="0"/>
              <a:t>HOW? Access the data and observe how long it take you to retrieve the data (cache hit or miss)</a:t>
            </a:r>
          </a:p>
          <a:p>
            <a:pPr lvl="1"/>
            <a:r>
              <a:rPr lang="en-US" dirty="0"/>
              <a:t>Does it expose the secret key ?</a:t>
            </a:r>
          </a:p>
          <a:p>
            <a:pPr lvl="2"/>
            <a:r>
              <a:rPr lang="en-US" dirty="0"/>
              <a:t>Not directly</a:t>
            </a:r>
          </a:p>
          <a:p>
            <a:pPr lvl="2"/>
            <a:r>
              <a:rPr lang="en-US" dirty="0"/>
              <a:t>It reduces the search space to a manageable size that can be exhaustively searched.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427" y="1817290"/>
            <a:ext cx="5598711" cy="4011578"/>
            <a:chOff x="-2907" y="1001713"/>
            <a:chExt cx="7165707" cy="5399645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3352800" y="5116513"/>
              <a:ext cx="304800" cy="1219200"/>
            </a:xfrm>
            <a:prstGeom prst="rect">
              <a:avLst/>
            </a:prstGeom>
            <a:solidFill>
              <a:srgbClr val="FFC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352800" y="1073150"/>
              <a:ext cx="304800" cy="35861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219200" y="63357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60309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19200" y="57261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19200" y="54213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6781800" y="63357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6781800" y="60309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6781800" y="57261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6781800" y="54213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2192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219200" y="46593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219200" y="43545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219200" y="40497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8288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6781800" y="46593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6781800" y="43545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6781800" y="40497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6781800" y="37449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21336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24384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7432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0480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33528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36576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39624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42672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45720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48768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51816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54864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57912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60960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64008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67056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2192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1524000" y="37449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1219200" y="37449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219200" y="34401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1219200" y="31353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18288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6781800" y="34401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>
              <a:off x="6781800" y="34401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>
              <a:off x="6781800" y="31353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21336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24384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27432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30480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33528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36576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>
              <a:off x="39624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>
              <a:off x="42672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55"/>
            <p:cNvSpPr>
              <a:spLocks noChangeShapeType="1"/>
            </p:cNvSpPr>
            <p:nvPr/>
          </p:nvSpPr>
          <p:spPr bwMode="auto">
            <a:xfrm>
              <a:off x="45720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48768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>
              <a:off x="51816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>
              <a:off x="54864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>
              <a:off x="57912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>
              <a:off x="60960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>
              <a:off x="64008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Line 62"/>
            <p:cNvSpPr>
              <a:spLocks noChangeShapeType="1"/>
            </p:cNvSpPr>
            <p:nvPr/>
          </p:nvSpPr>
          <p:spPr bwMode="auto">
            <a:xfrm>
              <a:off x="67056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>
              <a:off x="12192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1524000" y="28305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Line 65"/>
            <p:cNvSpPr>
              <a:spLocks noChangeShapeType="1"/>
            </p:cNvSpPr>
            <p:nvPr/>
          </p:nvSpPr>
          <p:spPr bwMode="auto">
            <a:xfrm>
              <a:off x="1219200" y="28305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Line 66"/>
            <p:cNvSpPr>
              <a:spLocks noChangeShapeType="1"/>
            </p:cNvSpPr>
            <p:nvPr/>
          </p:nvSpPr>
          <p:spPr bwMode="auto">
            <a:xfrm>
              <a:off x="1219200" y="25257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Line 67"/>
            <p:cNvSpPr>
              <a:spLocks noChangeShapeType="1"/>
            </p:cNvSpPr>
            <p:nvPr/>
          </p:nvSpPr>
          <p:spPr bwMode="auto">
            <a:xfrm>
              <a:off x="1219200" y="22209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18288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>
              <a:off x="6781800" y="25257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Line 70"/>
            <p:cNvSpPr>
              <a:spLocks noChangeShapeType="1"/>
            </p:cNvSpPr>
            <p:nvPr/>
          </p:nvSpPr>
          <p:spPr bwMode="auto">
            <a:xfrm>
              <a:off x="6781800" y="22209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Line 71"/>
            <p:cNvSpPr>
              <a:spLocks noChangeShapeType="1"/>
            </p:cNvSpPr>
            <p:nvPr/>
          </p:nvSpPr>
          <p:spPr bwMode="auto">
            <a:xfrm>
              <a:off x="6781800" y="19161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>
              <a:off x="21336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>
              <a:off x="24384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>
              <a:off x="27432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75"/>
            <p:cNvSpPr>
              <a:spLocks noChangeShapeType="1"/>
            </p:cNvSpPr>
            <p:nvPr/>
          </p:nvSpPr>
          <p:spPr bwMode="auto">
            <a:xfrm>
              <a:off x="30480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33528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>
              <a:off x="36576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39624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42672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45720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>
              <a:off x="48768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Line 82"/>
            <p:cNvSpPr>
              <a:spLocks noChangeShapeType="1"/>
            </p:cNvSpPr>
            <p:nvPr/>
          </p:nvSpPr>
          <p:spPr bwMode="auto">
            <a:xfrm>
              <a:off x="51816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Line 83"/>
            <p:cNvSpPr>
              <a:spLocks noChangeShapeType="1"/>
            </p:cNvSpPr>
            <p:nvPr/>
          </p:nvSpPr>
          <p:spPr bwMode="auto">
            <a:xfrm>
              <a:off x="54864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>
              <a:off x="57912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>
              <a:off x="60960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Line 86"/>
            <p:cNvSpPr>
              <a:spLocks noChangeShapeType="1"/>
            </p:cNvSpPr>
            <p:nvPr/>
          </p:nvSpPr>
          <p:spPr bwMode="auto">
            <a:xfrm>
              <a:off x="64008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Line 87"/>
            <p:cNvSpPr>
              <a:spLocks noChangeShapeType="1"/>
            </p:cNvSpPr>
            <p:nvPr/>
          </p:nvSpPr>
          <p:spPr bwMode="auto">
            <a:xfrm>
              <a:off x="67056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Line 88"/>
            <p:cNvSpPr>
              <a:spLocks noChangeShapeType="1"/>
            </p:cNvSpPr>
            <p:nvPr/>
          </p:nvSpPr>
          <p:spPr bwMode="auto">
            <a:xfrm>
              <a:off x="12192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>
              <a:off x="1524000" y="19161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Line 90"/>
            <p:cNvSpPr>
              <a:spLocks noChangeShapeType="1"/>
            </p:cNvSpPr>
            <p:nvPr/>
          </p:nvSpPr>
          <p:spPr bwMode="auto">
            <a:xfrm>
              <a:off x="1219200" y="19161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91"/>
            <p:cNvSpPr>
              <a:spLocks noChangeShapeType="1"/>
            </p:cNvSpPr>
            <p:nvPr/>
          </p:nvSpPr>
          <p:spPr bwMode="auto">
            <a:xfrm>
              <a:off x="1219200" y="16113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Line 92"/>
            <p:cNvSpPr>
              <a:spLocks noChangeShapeType="1"/>
            </p:cNvSpPr>
            <p:nvPr/>
          </p:nvSpPr>
          <p:spPr bwMode="auto">
            <a:xfrm>
              <a:off x="1219200" y="13065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Line 93"/>
            <p:cNvSpPr>
              <a:spLocks noChangeShapeType="1"/>
            </p:cNvSpPr>
            <p:nvPr/>
          </p:nvSpPr>
          <p:spPr bwMode="auto">
            <a:xfrm>
              <a:off x="18288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94"/>
            <p:cNvSpPr>
              <a:spLocks noChangeShapeType="1"/>
            </p:cNvSpPr>
            <p:nvPr/>
          </p:nvSpPr>
          <p:spPr bwMode="auto">
            <a:xfrm>
              <a:off x="6781800" y="19161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Line 95"/>
            <p:cNvSpPr>
              <a:spLocks noChangeShapeType="1"/>
            </p:cNvSpPr>
            <p:nvPr/>
          </p:nvSpPr>
          <p:spPr bwMode="auto">
            <a:xfrm>
              <a:off x="6781800" y="16113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Line 96"/>
            <p:cNvSpPr>
              <a:spLocks noChangeShapeType="1"/>
            </p:cNvSpPr>
            <p:nvPr/>
          </p:nvSpPr>
          <p:spPr bwMode="auto">
            <a:xfrm>
              <a:off x="6781800" y="13065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Line 97"/>
            <p:cNvSpPr>
              <a:spLocks noChangeShapeType="1"/>
            </p:cNvSpPr>
            <p:nvPr/>
          </p:nvSpPr>
          <p:spPr bwMode="auto">
            <a:xfrm>
              <a:off x="21336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Line 98"/>
            <p:cNvSpPr>
              <a:spLocks noChangeShapeType="1"/>
            </p:cNvSpPr>
            <p:nvPr/>
          </p:nvSpPr>
          <p:spPr bwMode="auto">
            <a:xfrm>
              <a:off x="24384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Line 99"/>
            <p:cNvSpPr>
              <a:spLocks noChangeShapeType="1"/>
            </p:cNvSpPr>
            <p:nvPr/>
          </p:nvSpPr>
          <p:spPr bwMode="auto">
            <a:xfrm>
              <a:off x="27432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Line 100"/>
            <p:cNvSpPr>
              <a:spLocks noChangeShapeType="1"/>
            </p:cNvSpPr>
            <p:nvPr/>
          </p:nvSpPr>
          <p:spPr bwMode="auto">
            <a:xfrm>
              <a:off x="30480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Line 101"/>
            <p:cNvSpPr>
              <a:spLocks noChangeShapeType="1"/>
            </p:cNvSpPr>
            <p:nvPr/>
          </p:nvSpPr>
          <p:spPr bwMode="auto">
            <a:xfrm>
              <a:off x="33528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Line 102"/>
            <p:cNvSpPr>
              <a:spLocks noChangeShapeType="1"/>
            </p:cNvSpPr>
            <p:nvPr/>
          </p:nvSpPr>
          <p:spPr bwMode="auto">
            <a:xfrm>
              <a:off x="36576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Line 103"/>
            <p:cNvSpPr>
              <a:spLocks noChangeShapeType="1"/>
            </p:cNvSpPr>
            <p:nvPr/>
          </p:nvSpPr>
          <p:spPr bwMode="auto">
            <a:xfrm>
              <a:off x="39624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Line 104"/>
            <p:cNvSpPr>
              <a:spLocks noChangeShapeType="1"/>
            </p:cNvSpPr>
            <p:nvPr/>
          </p:nvSpPr>
          <p:spPr bwMode="auto">
            <a:xfrm>
              <a:off x="42672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Line 105"/>
            <p:cNvSpPr>
              <a:spLocks noChangeShapeType="1"/>
            </p:cNvSpPr>
            <p:nvPr/>
          </p:nvSpPr>
          <p:spPr bwMode="auto">
            <a:xfrm>
              <a:off x="45720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Line 106"/>
            <p:cNvSpPr>
              <a:spLocks noChangeShapeType="1"/>
            </p:cNvSpPr>
            <p:nvPr/>
          </p:nvSpPr>
          <p:spPr bwMode="auto">
            <a:xfrm>
              <a:off x="48768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Line 107"/>
            <p:cNvSpPr>
              <a:spLocks noChangeShapeType="1"/>
            </p:cNvSpPr>
            <p:nvPr/>
          </p:nvSpPr>
          <p:spPr bwMode="auto">
            <a:xfrm>
              <a:off x="51816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Line 108"/>
            <p:cNvSpPr>
              <a:spLocks noChangeShapeType="1"/>
            </p:cNvSpPr>
            <p:nvPr/>
          </p:nvSpPr>
          <p:spPr bwMode="auto">
            <a:xfrm>
              <a:off x="54864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Line 109"/>
            <p:cNvSpPr>
              <a:spLocks noChangeShapeType="1"/>
            </p:cNvSpPr>
            <p:nvPr/>
          </p:nvSpPr>
          <p:spPr bwMode="auto">
            <a:xfrm>
              <a:off x="57912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Line 110"/>
            <p:cNvSpPr>
              <a:spLocks noChangeShapeType="1"/>
            </p:cNvSpPr>
            <p:nvPr/>
          </p:nvSpPr>
          <p:spPr bwMode="auto">
            <a:xfrm>
              <a:off x="60960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Line 111"/>
            <p:cNvSpPr>
              <a:spLocks noChangeShapeType="1"/>
            </p:cNvSpPr>
            <p:nvPr/>
          </p:nvSpPr>
          <p:spPr bwMode="auto">
            <a:xfrm>
              <a:off x="64008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Line 112"/>
            <p:cNvSpPr>
              <a:spLocks noChangeShapeType="1"/>
            </p:cNvSpPr>
            <p:nvPr/>
          </p:nvSpPr>
          <p:spPr bwMode="auto">
            <a:xfrm>
              <a:off x="67056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Line 113"/>
            <p:cNvSpPr>
              <a:spLocks noChangeShapeType="1"/>
            </p:cNvSpPr>
            <p:nvPr/>
          </p:nvSpPr>
          <p:spPr bwMode="auto">
            <a:xfrm>
              <a:off x="12192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Line 114"/>
            <p:cNvSpPr>
              <a:spLocks noChangeShapeType="1"/>
            </p:cNvSpPr>
            <p:nvPr/>
          </p:nvSpPr>
          <p:spPr bwMode="auto">
            <a:xfrm>
              <a:off x="1524000" y="1001713"/>
              <a:ext cx="1588" cy="9144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Text Box 115"/>
            <p:cNvSpPr txBox="1">
              <a:spLocks noChangeArrowheads="1"/>
            </p:cNvSpPr>
            <p:nvPr/>
          </p:nvSpPr>
          <p:spPr bwMode="auto">
            <a:xfrm rot="10800000">
              <a:off x="552209" y="3682376"/>
              <a:ext cx="705332" cy="112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rgbClr val="000066"/>
                  </a:solidFill>
                </a:rPr>
                <a:t>DRAM</a:t>
              </a:r>
            </a:p>
          </p:txBody>
        </p:sp>
        <p:sp>
          <p:nvSpPr>
            <p:cNvPr id="124" name="Text Box 116"/>
            <p:cNvSpPr txBox="1">
              <a:spLocks noChangeArrowheads="1"/>
            </p:cNvSpPr>
            <p:nvPr/>
          </p:nvSpPr>
          <p:spPr bwMode="auto">
            <a:xfrm rot="10800000">
              <a:off x="549035" y="5363606"/>
              <a:ext cx="705332" cy="103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rgbClr val="000066"/>
                  </a:solidFill>
                </a:rPr>
                <a:t>cache</a:t>
              </a:r>
            </a:p>
          </p:txBody>
        </p:sp>
        <p:sp>
          <p:nvSpPr>
            <p:cNvPr id="125" name="Line 117"/>
            <p:cNvSpPr>
              <a:spLocks noChangeShapeType="1"/>
            </p:cNvSpPr>
            <p:nvPr/>
          </p:nvSpPr>
          <p:spPr bwMode="auto">
            <a:xfrm>
              <a:off x="1219200" y="5116513"/>
              <a:ext cx="55626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Line 118"/>
            <p:cNvSpPr>
              <a:spLocks noChangeShapeType="1"/>
            </p:cNvSpPr>
            <p:nvPr/>
          </p:nvSpPr>
          <p:spPr bwMode="auto">
            <a:xfrm>
              <a:off x="6781800" y="5116513"/>
              <a:ext cx="381000" cy="1587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Line 119"/>
            <p:cNvSpPr>
              <a:spLocks noChangeShapeType="1"/>
            </p:cNvSpPr>
            <p:nvPr/>
          </p:nvSpPr>
          <p:spPr bwMode="auto">
            <a:xfrm>
              <a:off x="15240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Line 120"/>
            <p:cNvSpPr>
              <a:spLocks noChangeShapeType="1"/>
            </p:cNvSpPr>
            <p:nvPr/>
          </p:nvSpPr>
          <p:spPr bwMode="auto">
            <a:xfrm>
              <a:off x="18288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Line 121"/>
            <p:cNvSpPr>
              <a:spLocks noChangeShapeType="1"/>
            </p:cNvSpPr>
            <p:nvPr/>
          </p:nvSpPr>
          <p:spPr bwMode="auto">
            <a:xfrm>
              <a:off x="21336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Line 122"/>
            <p:cNvSpPr>
              <a:spLocks noChangeShapeType="1"/>
            </p:cNvSpPr>
            <p:nvPr/>
          </p:nvSpPr>
          <p:spPr bwMode="auto">
            <a:xfrm>
              <a:off x="24384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Line 123"/>
            <p:cNvSpPr>
              <a:spLocks noChangeShapeType="1"/>
            </p:cNvSpPr>
            <p:nvPr/>
          </p:nvSpPr>
          <p:spPr bwMode="auto">
            <a:xfrm>
              <a:off x="27432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124"/>
            <p:cNvSpPr>
              <a:spLocks noChangeShapeType="1"/>
            </p:cNvSpPr>
            <p:nvPr/>
          </p:nvSpPr>
          <p:spPr bwMode="auto">
            <a:xfrm>
              <a:off x="30480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Line 125"/>
            <p:cNvSpPr>
              <a:spLocks noChangeShapeType="1"/>
            </p:cNvSpPr>
            <p:nvPr/>
          </p:nvSpPr>
          <p:spPr bwMode="auto">
            <a:xfrm>
              <a:off x="33528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Line 126"/>
            <p:cNvSpPr>
              <a:spLocks noChangeShapeType="1"/>
            </p:cNvSpPr>
            <p:nvPr/>
          </p:nvSpPr>
          <p:spPr bwMode="auto">
            <a:xfrm>
              <a:off x="36576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Line 127"/>
            <p:cNvSpPr>
              <a:spLocks noChangeShapeType="1"/>
            </p:cNvSpPr>
            <p:nvPr/>
          </p:nvSpPr>
          <p:spPr bwMode="auto">
            <a:xfrm>
              <a:off x="39624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Line 128"/>
            <p:cNvSpPr>
              <a:spLocks noChangeShapeType="1"/>
            </p:cNvSpPr>
            <p:nvPr/>
          </p:nvSpPr>
          <p:spPr bwMode="auto">
            <a:xfrm>
              <a:off x="42672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Line 129"/>
            <p:cNvSpPr>
              <a:spLocks noChangeShapeType="1"/>
            </p:cNvSpPr>
            <p:nvPr/>
          </p:nvSpPr>
          <p:spPr bwMode="auto">
            <a:xfrm>
              <a:off x="45720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Line 130"/>
            <p:cNvSpPr>
              <a:spLocks noChangeShapeType="1"/>
            </p:cNvSpPr>
            <p:nvPr/>
          </p:nvSpPr>
          <p:spPr bwMode="auto">
            <a:xfrm>
              <a:off x="48768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Line 131"/>
            <p:cNvSpPr>
              <a:spLocks noChangeShapeType="1"/>
            </p:cNvSpPr>
            <p:nvPr/>
          </p:nvSpPr>
          <p:spPr bwMode="auto">
            <a:xfrm>
              <a:off x="51816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Line 132"/>
            <p:cNvSpPr>
              <a:spLocks noChangeShapeType="1"/>
            </p:cNvSpPr>
            <p:nvPr/>
          </p:nvSpPr>
          <p:spPr bwMode="auto">
            <a:xfrm>
              <a:off x="54864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Line 133"/>
            <p:cNvSpPr>
              <a:spLocks noChangeShapeType="1"/>
            </p:cNvSpPr>
            <p:nvPr/>
          </p:nvSpPr>
          <p:spPr bwMode="auto">
            <a:xfrm>
              <a:off x="57912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Line 134"/>
            <p:cNvSpPr>
              <a:spLocks noChangeShapeType="1"/>
            </p:cNvSpPr>
            <p:nvPr/>
          </p:nvSpPr>
          <p:spPr bwMode="auto">
            <a:xfrm>
              <a:off x="60960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Line 135"/>
            <p:cNvSpPr>
              <a:spLocks noChangeShapeType="1"/>
            </p:cNvSpPr>
            <p:nvPr/>
          </p:nvSpPr>
          <p:spPr bwMode="auto">
            <a:xfrm>
              <a:off x="64008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Line 136"/>
            <p:cNvSpPr>
              <a:spLocks noChangeShapeType="1"/>
            </p:cNvSpPr>
            <p:nvPr/>
          </p:nvSpPr>
          <p:spPr bwMode="auto">
            <a:xfrm>
              <a:off x="6705600" y="5116513"/>
              <a:ext cx="1588" cy="1219200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45" name="Group 137"/>
            <p:cNvGrpSpPr>
              <a:grpSpLocks/>
            </p:cNvGrpSpPr>
            <p:nvPr/>
          </p:nvGrpSpPr>
          <p:grpSpPr bwMode="auto">
            <a:xfrm>
              <a:off x="1219200" y="3135313"/>
              <a:ext cx="303213" cy="303212"/>
              <a:chOff x="768" y="2160"/>
              <a:chExt cx="191" cy="191"/>
            </a:xfrm>
          </p:grpSpPr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7" name="Oval 14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8" name="Oval 141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9" name="Oval 142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0" name="Oval 143"/>
              <p:cNvSpPr>
                <a:spLocks noChangeArrowheads="1"/>
              </p:cNvSpPr>
              <p:nvPr/>
            </p:nvSpPr>
            <p:spPr bwMode="auto">
              <a:xfrm>
                <a:off x="81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1" name="Oval 144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2" name="Oval 145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3" name="Oval 146"/>
              <p:cNvSpPr>
                <a:spLocks noChangeArrowheads="1"/>
              </p:cNvSpPr>
              <p:nvPr/>
            </p:nvSpPr>
            <p:spPr bwMode="auto">
              <a:xfrm>
                <a:off x="76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4" name="Oval 147"/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5" name="Oval 148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6" name="Oval 14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7" name="Oval 150"/>
              <p:cNvSpPr>
                <a:spLocks noChangeArrowheads="1"/>
              </p:cNvSpPr>
              <p:nvPr/>
            </p:nvSpPr>
            <p:spPr bwMode="auto">
              <a:xfrm>
                <a:off x="76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8" name="Oval 151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9" name="Oval 152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0" name="Oval 153"/>
              <p:cNvSpPr>
                <a:spLocks noChangeArrowheads="1"/>
              </p:cNvSpPr>
              <p:nvPr/>
            </p:nvSpPr>
            <p:spPr bwMode="auto">
              <a:xfrm>
                <a:off x="91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6" name="Group 154"/>
            <p:cNvGrpSpPr>
              <a:grpSpLocks/>
            </p:cNvGrpSpPr>
            <p:nvPr/>
          </p:nvGrpSpPr>
          <p:grpSpPr bwMode="auto">
            <a:xfrm>
              <a:off x="1524000" y="3135313"/>
              <a:ext cx="303213" cy="303212"/>
              <a:chOff x="960" y="2160"/>
              <a:chExt cx="191" cy="191"/>
            </a:xfrm>
          </p:grpSpPr>
          <p:sp>
            <p:nvSpPr>
              <p:cNvPr id="659" name="Oval 155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0" name="Oval 156"/>
              <p:cNvSpPr>
                <a:spLocks noChangeArrowheads="1"/>
              </p:cNvSpPr>
              <p:nvPr/>
            </p:nvSpPr>
            <p:spPr bwMode="auto">
              <a:xfrm>
                <a:off x="100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Oval 15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Oval 158"/>
              <p:cNvSpPr>
                <a:spLocks noChangeArrowheads="1"/>
              </p:cNvSpPr>
              <p:nvPr/>
            </p:nvSpPr>
            <p:spPr bwMode="auto">
              <a:xfrm>
                <a:off x="110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Oval 159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Oval 160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" name="Oval 161"/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" name="Oval 162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7" name="Oval 163"/>
              <p:cNvSpPr>
                <a:spLocks noChangeArrowheads="1"/>
              </p:cNvSpPr>
              <p:nvPr/>
            </p:nvSpPr>
            <p:spPr bwMode="auto">
              <a:xfrm>
                <a:off x="96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Oval 164"/>
              <p:cNvSpPr>
                <a:spLocks noChangeArrowheads="1"/>
              </p:cNvSpPr>
              <p:nvPr/>
            </p:nvSpPr>
            <p:spPr bwMode="auto">
              <a:xfrm>
                <a:off x="100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9" name="Oval 165"/>
              <p:cNvSpPr>
                <a:spLocks noChangeArrowheads="1"/>
              </p:cNvSpPr>
              <p:nvPr/>
            </p:nvSpPr>
            <p:spPr bwMode="auto">
              <a:xfrm>
                <a:off x="105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0" name="Oval 16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1" name="Oval 167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2" name="Oval 168"/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3" name="Oval 169"/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4" name="Oval 170"/>
              <p:cNvSpPr>
                <a:spLocks noChangeArrowheads="1"/>
              </p:cNvSpPr>
              <p:nvPr/>
            </p:nvSpPr>
            <p:spPr bwMode="auto">
              <a:xfrm>
                <a:off x="110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7" name="Group 171"/>
            <p:cNvGrpSpPr>
              <a:grpSpLocks/>
            </p:cNvGrpSpPr>
            <p:nvPr/>
          </p:nvGrpSpPr>
          <p:grpSpPr bwMode="auto">
            <a:xfrm>
              <a:off x="1828800" y="3135313"/>
              <a:ext cx="303213" cy="303212"/>
              <a:chOff x="1152" y="2160"/>
              <a:chExt cx="191" cy="191"/>
            </a:xfrm>
          </p:grpSpPr>
          <p:sp>
            <p:nvSpPr>
              <p:cNvPr id="643" name="Oval 172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" name="Oval 173"/>
              <p:cNvSpPr>
                <a:spLocks noChangeArrowheads="1"/>
              </p:cNvSpPr>
              <p:nvPr/>
            </p:nvSpPr>
            <p:spPr bwMode="auto">
              <a:xfrm>
                <a:off x="120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" name="Oval 174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Oval 175"/>
              <p:cNvSpPr>
                <a:spLocks noChangeArrowheads="1"/>
              </p:cNvSpPr>
              <p:nvPr/>
            </p:nvSpPr>
            <p:spPr bwMode="auto">
              <a:xfrm>
                <a:off x="129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7" name="Oval 176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8" name="Oval 177"/>
              <p:cNvSpPr>
                <a:spLocks noChangeArrowheads="1"/>
              </p:cNvSpPr>
              <p:nvPr/>
            </p:nvSpPr>
            <p:spPr bwMode="auto">
              <a:xfrm>
                <a:off x="120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" name="Oval 178"/>
              <p:cNvSpPr>
                <a:spLocks noChangeArrowheads="1"/>
              </p:cNvSpPr>
              <p:nvPr/>
            </p:nvSpPr>
            <p:spPr bwMode="auto">
              <a:xfrm>
                <a:off x="124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0" name="Oval 179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" name="Oval 180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2" name="Oval 181"/>
              <p:cNvSpPr>
                <a:spLocks noChangeArrowheads="1"/>
              </p:cNvSpPr>
              <p:nvPr/>
            </p:nvSpPr>
            <p:spPr bwMode="auto">
              <a:xfrm>
                <a:off x="120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3" name="Oval 182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" name="Oval 183"/>
              <p:cNvSpPr>
                <a:spLocks noChangeArrowheads="1"/>
              </p:cNvSpPr>
              <p:nvPr/>
            </p:nvSpPr>
            <p:spPr bwMode="auto">
              <a:xfrm>
                <a:off x="129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" name="Oval 184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6" name="Oval 185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" name="Oval 186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Oval 187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8" name="Group 188"/>
            <p:cNvGrpSpPr>
              <a:grpSpLocks/>
            </p:cNvGrpSpPr>
            <p:nvPr/>
          </p:nvGrpSpPr>
          <p:grpSpPr bwMode="auto">
            <a:xfrm>
              <a:off x="2133600" y="3135313"/>
              <a:ext cx="303213" cy="303212"/>
              <a:chOff x="1344" y="2160"/>
              <a:chExt cx="191" cy="191"/>
            </a:xfrm>
          </p:grpSpPr>
          <p:sp>
            <p:nvSpPr>
              <p:cNvPr id="627" name="Oval 189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8" name="Oval 190"/>
              <p:cNvSpPr>
                <a:spLocks noChangeArrowheads="1"/>
              </p:cNvSpPr>
              <p:nvPr/>
            </p:nvSpPr>
            <p:spPr bwMode="auto">
              <a:xfrm>
                <a:off x="139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9" name="Oval 191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0" name="Oval 192"/>
              <p:cNvSpPr>
                <a:spLocks noChangeArrowheads="1"/>
              </p:cNvSpPr>
              <p:nvPr/>
            </p:nvSpPr>
            <p:spPr bwMode="auto">
              <a:xfrm>
                <a:off x="148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1" name="Oval 193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Oval 194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Oval 195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4" name="Oval 196"/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" name="Oval 197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" name="Oval 198"/>
              <p:cNvSpPr>
                <a:spLocks noChangeArrowheads="1"/>
              </p:cNvSpPr>
              <p:nvPr/>
            </p:nvSpPr>
            <p:spPr bwMode="auto">
              <a:xfrm>
                <a:off x="139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7" name="Oval 199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8" name="Oval 200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Oval 201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Oval 202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Oval 203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Oval 204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9" name="Group 205"/>
            <p:cNvGrpSpPr>
              <a:grpSpLocks/>
            </p:cNvGrpSpPr>
            <p:nvPr/>
          </p:nvGrpSpPr>
          <p:grpSpPr bwMode="auto">
            <a:xfrm>
              <a:off x="2438400" y="3135313"/>
              <a:ext cx="303213" cy="303212"/>
              <a:chOff x="1536" y="2160"/>
              <a:chExt cx="191" cy="191"/>
            </a:xfrm>
          </p:grpSpPr>
          <p:sp>
            <p:nvSpPr>
              <p:cNvPr id="611" name="Oval 206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Oval 207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Oval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Oval 209"/>
              <p:cNvSpPr>
                <a:spLocks noChangeArrowheads="1"/>
              </p:cNvSpPr>
              <p:nvPr/>
            </p:nvSpPr>
            <p:spPr bwMode="auto">
              <a:xfrm>
                <a:off x="168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Oval 210"/>
              <p:cNvSpPr>
                <a:spLocks noChangeArrowheads="1"/>
              </p:cNvSpPr>
              <p:nvPr/>
            </p:nvSpPr>
            <p:spPr bwMode="auto">
              <a:xfrm>
                <a:off x="153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Oval 211"/>
              <p:cNvSpPr>
                <a:spLocks noChangeArrowheads="1"/>
              </p:cNvSpPr>
              <p:nvPr/>
            </p:nvSpPr>
            <p:spPr bwMode="auto">
              <a:xfrm>
                <a:off x="158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Oval 212"/>
              <p:cNvSpPr>
                <a:spLocks noChangeArrowheads="1"/>
              </p:cNvSpPr>
              <p:nvPr/>
            </p:nvSpPr>
            <p:spPr bwMode="auto">
              <a:xfrm>
                <a:off x="163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" name="Oval 213"/>
              <p:cNvSpPr>
                <a:spLocks noChangeArrowheads="1"/>
              </p:cNvSpPr>
              <p:nvPr/>
            </p:nvSpPr>
            <p:spPr bwMode="auto">
              <a:xfrm>
                <a:off x="168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" name="Oval 214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0" name="Oval 215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1" name="Oval 21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2" name="Oval 217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3" name="Oval 218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4" name="Oval 219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5" name="Oval 220"/>
              <p:cNvSpPr>
                <a:spLocks noChangeArrowheads="1"/>
              </p:cNvSpPr>
              <p:nvPr/>
            </p:nvSpPr>
            <p:spPr bwMode="auto">
              <a:xfrm>
                <a:off x="163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6" name="Oval 221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0" name="Group 222"/>
            <p:cNvGrpSpPr>
              <a:grpSpLocks/>
            </p:cNvGrpSpPr>
            <p:nvPr/>
          </p:nvGrpSpPr>
          <p:grpSpPr bwMode="auto">
            <a:xfrm>
              <a:off x="2743200" y="3135313"/>
              <a:ext cx="303213" cy="303212"/>
              <a:chOff x="1728" y="2160"/>
              <a:chExt cx="191" cy="191"/>
            </a:xfrm>
          </p:grpSpPr>
          <p:sp>
            <p:nvSpPr>
              <p:cNvPr id="595" name="Oval 223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" name="Oval 224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Oval 225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Oval 226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Oval 227"/>
              <p:cNvSpPr>
                <a:spLocks noChangeArrowheads="1"/>
              </p:cNvSpPr>
              <p:nvPr/>
            </p:nvSpPr>
            <p:spPr bwMode="auto">
              <a:xfrm>
                <a:off x="172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Oval 228"/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Oval 229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Oval 230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Oval 231"/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Oval 232"/>
              <p:cNvSpPr>
                <a:spLocks noChangeArrowheads="1"/>
              </p:cNvSpPr>
              <p:nvPr/>
            </p:nvSpPr>
            <p:spPr bwMode="auto">
              <a:xfrm>
                <a:off x="177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Oval 233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Oval 234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Oval 235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Oval 236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Oval 237"/>
              <p:cNvSpPr>
                <a:spLocks noChangeArrowheads="1"/>
              </p:cNvSpPr>
              <p:nvPr/>
            </p:nvSpPr>
            <p:spPr bwMode="auto">
              <a:xfrm>
                <a:off x="182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Oval 238"/>
              <p:cNvSpPr>
                <a:spLocks noChangeArrowheads="1"/>
              </p:cNvSpPr>
              <p:nvPr/>
            </p:nvSpPr>
            <p:spPr bwMode="auto">
              <a:xfrm>
                <a:off x="187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1" name="Group 239"/>
            <p:cNvGrpSpPr>
              <a:grpSpLocks/>
            </p:cNvGrpSpPr>
            <p:nvPr/>
          </p:nvGrpSpPr>
          <p:grpSpPr bwMode="auto">
            <a:xfrm>
              <a:off x="3048000" y="3135313"/>
              <a:ext cx="303213" cy="303212"/>
              <a:chOff x="1920" y="2160"/>
              <a:chExt cx="191" cy="191"/>
            </a:xfrm>
          </p:grpSpPr>
          <p:sp>
            <p:nvSpPr>
              <p:cNvPr id="579" name="Oval 240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Oval 241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Oval 24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Oval 243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Oval 244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Oval 245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Oval 246"/>
              <p:cNvSpPr>
                <a:spLocks noChangeArrowheads="1"/>
              </p:cNvSpPr>
              <p:nvPr/>
            </p:nvSpPr>
            <p:spPr bwMode="auto">
              <a:xfrm>
                <a:off x="201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Oval 247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Oval 248"/>
              <p:cNvSpPr>
                <a:spLocks noChangeArrowheads="1"/>
              </p:cNvSpPr>
              <p:nvPr/>
            </p:nvSpPr>
            <p:spPr bwMode="auto">
              <a:xfrm>
                <a:off x="192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Oval 249"/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9" name="Oval 250"/>
              <p:cNvSpPr>
                <a:spLocks noChangeArrowheads="1"/>
              </p:cNvSpPr>
              <p:nvPr/>
            </p:nvSpPr>
            <p:spPr bwMode="auto">
              <a:xfrm>
                <a:off x="201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0" name="Oval 251"/>
              <p:cNvSpPr>
                <a:spLocks noChangeArrowheads="1"/>
              </p:cNvSpPr>
              <p:nvPr/>
            </p:nvSpPr>
            <p:spPr bwMode="auto">
              <a:xfrm>
                <a:off x="206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Oval 252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Oval 253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Oval 254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Oval 255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2" name="Group 256"/>
            <p:cNvGrpSpPr>
              <a:grpSpLocks/>
            </p:cNvGrpSpPr>
            <p:nvPr/>
          </p:nvGrpSpPr>
          <p:grpSpPr bwMode="auto">
            <a:xfrm>
              <a:off x="3352800" y="3135313"/>
              <a:ext cx="303213" cy="303212"/>
              <a:chOff x="2112" y="2160"/>
              <a:chExt cx="191" cy="191"/>
            </a:xfrm>
          </p:grpSpPr>
          <p:sp>
            <p:nvSpPr>
              <p:cNvPr id="563" name="Oval 257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Oval 258"/>
              <p:cNvSpPr>
                <a:spLocks noChangeArrowheads="1"/>
              </p:cNvSpPr>
              <p:nvPr/>
            </p:nvSpPr>
            <p:spPr bwMode="auto">
              <a:xfrm>
                <a:off x="216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Oval 259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Oval 260"/>
              <p:cNvSpPr>
                <a:spLocks noChangeArrowheads="1"/>
              </p:cNvSpPr>
              <p:nvPr/>
            </p:nvSpPr>
            <p:spPr bwMode="auto">
              <a:xfrm>
                <a:off x="225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Oval 261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Oval 262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Oval 263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Oval 264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Oval 265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Oval 266"/>
              <p:cNvSpPr>
                <a:spLocks noChangeArrowheads="1"/>
              </p:cNvSpPr>
              <p:nvPr/>
            </p:nvSpPr>
            <p:spPr bwMode="auto">
              <a:xfrm>
                <a:off x="216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Oval 267"/>
              <p:cNvSpPr>
                <a:spLocks noChangeArrowheads="1"/>
              </p:cNvSpPr>
              <p:nvPr/>
            </p:nvSpPr>
            <p:spPr bwMode="auto">
              <a:xfrm>
                <a:off x="220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4" name="Oval 268"/>
              <p:cNvSpPr>
                <a:spLocks noChangeArrowheads="1"/>
              </p:cNvSpPr>
              <p:nvPr/>
            </p:nvSpPr>
            <p:spPr bwMode="auto">
              <a:xfrm>
                <a:off x="225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Oval 269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Oval 270"/>
              <p:cNvSpPr>
                <a:spLocks noChangeArrowheads="1"/>
              </p:cNvSpPr>
              <p:nvPr/>
            </p:nvSpPr>
            <p:spPr bwMode="auto">
              <a:xfrm>
                <a:off x="216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Oval 271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Oval 272"/>
              <p:cNvSpPr>
                <a:spLocks noChangeArrowheads="1"/>
              </p:cNvSpPr>
              <p:nvPr/>
            </p:nvSpPr>
            <p:spPr bwMode="auto">
              <a:xfrm>
                <a:off x="225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" name="Group 273"/>
            <p:cNvGrpSpPr>
              <a:grpSpLocks/>
            </p:cNvGrpSpPr>
            <p:nvPr/>
          </p:nvGrpSpPr>
          <p:grpSpPr bwMode="auto">
            <a:xfrm>
              <a:off x="3657600" y="3135313"/>
              <a:ext cx="303213" cy="303212"/>
              <a:chOff x="2304" y="2160"/>
              <a:chExt cx="191" cy="191"/>
            </a:xfrm>
          </p:grpSpPr>
          <p:sp>
            <p:nvSpPr>
              <p:cNvPr id="547" name="Oval 274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" name="Oval 275"/>
              <p:cNvSpPr>
                <a:spLocks noChangeArrowheads="1"/>
              </p:cNvSpPr>
              <p:nvPr/>
            </p:nvSpPr>
            <p:spPr bwMode="auto">
              <a:xfrm>
                <a:off x="235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" name="Oval 276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" name="Oval 277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1" name="Oval 278"/>
              <p:cNvSpPr>
                <a:spLocks noChangeArrowheads="1"/>
              </p:cNvSpPr>
              <p:nvPr/>
            </p:nvSpPr>
            <p:spPr bwMode="auto">
              <a:xfrm>
                <a:off x="230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2" name="Oval 279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3" name="Oval 280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4" name="Oval 281"/>
              <p:cNvSpPr>
                <a:spLocks noChangeArrowheads="1"/>
              </p:cNvSpPr>
              <p:nvPr/>
            </p:nvSpPr>
            <p:spPr bwMode="auto">
              <a:xfrm>
                <a:off x="244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5" name="Oval 282"/>
              <p:cNvSpPr>
                <a:spLocks noChangeArrowheads="1"/>
              </p:cNvSpPr>
              <p:nvPr/>
            </p:nvSpPr>
            <p:spPr bwMode="auto">
              <a:xfrm>
                <a:off x="230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6" name="Oval 283"/>
              <p:cNvSpPr>
                <a:spLocks noChangeArrowheads="1"/>
              </p:cNvSpPr>
              <p:nvPr/>
            </p:nvSpPr>
            <p:spPr bwMode="auto">
              <a:xfrm>
                <a:off x="235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Oval 284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8" name="Oval 285"/>
              <p:cNvSpPr>
                <a:spLocks noChangeArrowheads="1"/>
              </p:cNvSpPr>
              <p:nvPr/>
            </p:nvSpPr>
            <p:spPr bwMode="auto">
              <a:xfrm>
                <a:off x="244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9" name="Oval 286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Oval 287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1" name="Oval 288"/>
              <p:cNvSpPr>
                <a:spLocks noChangeArrowheads="1"/>
              </p:cNvSpPr>
              <p:nvPr/>
            </p:nvSpPr>
            <p:spPr bwMode="auto">
              <a:xfrm>
                <a:off x="240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2" name="Oval 289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" name="Group 290"/>
            <p:cNvGrpSpPr>
              <a:grpSpLocks/>
            </p:cNvGrpSpPr>
            <p:nvPr/>
          </p:nvGrpSpPr>
          <p:grpSpPr bwMode="auto">
            <a:xfrm>
              <a:off x="3962400" y="3135313"/>
              <a:ext cx="303213" cy="303212"/>
              <a:chOff x="2496" y="2160"/>
              <a:chExt cx="191" cy="191"/>
            </a:xfrm>
          </p:grpSpPr>
          <p:sp>
            <p:nvSpPr>
              <p:cNvPr id="531" name="Oval 291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" name="Oval 292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" name="Oval 29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Oval 29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Oval 295"/>
              <p:cNvSpPr>
                <a:spLocks noChangeArrowheads="1"/>
              </p:cNvSpPr>
              <p:nvPr/>
            </p:nvSpPr>
            <p:spPr bwMode="auto">
              <a:xfrm>
                <a:off x="249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" name="Oval 296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7" name="Oval 297"/>
              <p:cNvSpPr>
                <a:spLocks noChangeArrowheads="1"/>
              </p:cNvSpPr>
              <p:nvPr/>
            </p:nvSpPr>
            <p:spPr bwMode="auto">
              <a:xfrm>
                <a:off x="259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8" name="Oval 298"/>
              <p:cNvSpPr>
                <a:spLocks noChangeArrowheads="1"/>
              </p:cNvSpPr>
              <p:nvPr/>
            </p:nvSpPr>
            <p:spPr bwMode="auto">
              <a:xfrm>
                <a:off x="264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" name="Oval 299"/>
              <p:cNvSpPr>
                <a:spLocks noChangeArrowheads="1"/>
              </p:cNvSpPr>
              <p:nvPr/>
            </p:nvSpPr>
            <p:spPr bwMode="auto">
              <a:xfrm>
                <a:off x="249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" name="Oval 300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1" name="Oval 301"/>
              <p:cNvSpPr>
                <a:spLocks noChangeArrowheads="1"/>
              </p:cNvSpPr>
              <p:nvPr/>
            </p:nvSpPr>
            <p:spPr bwMode="auto">
              <a:xfrm>
                <a:off x="259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Oval 302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Oval 303"/>
              <p:cNvSpPr>
                <a:spLocks noChangeArrowheads="1"/>
              </p:cNvSpPr>
              <p:nvPr/>
            </p:nvSpPr>
            <p:spPr bwMode="auto">
              <a:xfrm>
                <a:off x="249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Oval 304"/>
              <p:cNvSpPr>
                <a:spLocks noChangeArrowheads="1"/>
              </p:cNvSpPr>
              <p:nvPr/>
            </p:nvSpPr>
            <p:spPr bwMode="auto">
              <a:xfrm>
                <a:off x="254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5" name="Oval 305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6" name="Oval 306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5" name="Group 307"/>
            <p:cNvGrpSpPr>
              <a:grpSpLocks/>
            </p:cNvGrpSpPr>
            <p:nvPr/>
          </p:nvGrpSpPr>
          <p:grpSpPr bwMode="auto">
            <a:xfrm>
              <a:off x="4267200" y="3135313"/>
              <a:ext cx="303213" cy="303212"/>
              <a:chOff x="2688" y="2160"/>
              <a:chExt cx="191" cy="191"/>
            </a:xfrm>
          </p:grpSpPr>
          <p:sp>
            <p:nvSpPr>
              <p:cNvPr id="515" name="Oval 308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" name="Oval 309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" name="Oval 310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" name="Oval 311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" name="Oval 312"/>
              <p:cNvSpPr>
                <a:spLocks noChangeArrowheads="1"/>
              </p:cNvSpPr>
              <p:nvPr/>
            </p:nvSpPr>
            <p:spPr bwMode="auto">
              <a:xfrm>
                <a:off x="268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" name="Oval 313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1" name="Oval 314"/>
              <p:cNvSpPr>
                <a:spLocks noChangeArrowheads="1"/>
              </p:cNvSpPr>
              <p:nvPr/>
            </p:nvSpPr>
            <p:spPr bwMode="auto">
              <a:xfrm>
                <a:off x="278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" name="Oval 315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Oval 316"/>
              <p:cNvSpPr>
                <a:spLocks noChangeArrowheads="1"/>
              </p:cNvSpPr>
              <p:nvPr/>
            </p:nvSpPr>
            <p:spPr bwMode="auto">
              <a:xfrm>
                <a:off x="268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Oval 317"/>
              <p:cNvSpPr>
                <a:spLocks noChangeArrowheads="1"/>
              </p:cNvSpPr>
              <p:nvPr/>
            </p:nvSpPr>
            <p:spPr bwMode="auto">
              <a:xfrm>
                <a:off x="273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5" name="Oval 318"/>
              <p:cNvSpPr>
                <a:spLocks noChangeArrowheads="1"/>
              </p:cNvSpPr>
              <p:nvPr/>
            </p:nvSpPr>
            <p:spPr bwMode="auto">
              <a:xfrm>
                <a:off x="278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6" name="Oval 319"/>
              <p:cNvSpPr>
                <a:spLocks noChangeArrowheads="1"/>
              </p:cNvSpPr>
              <p:nvPr/>
            </p:nvSpPr>
            <p:spPr bwMode="auto">
              <a:xfrm>
                <a:off x="283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" name="Oval 320"/>
              <p:cNvSpPr>
                <a:spLocks noChangeArrowheads="1"/>
              </p:cNvSpPr>
              <p:nvPr/>
            </p:nvSpPr>
            <p:spPr bwMode="auto">
              <a:xfrm>
                <a:off x="268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Oval 321"/>
              <p:cNvSpPr>
                <a:spLocks noChangeArrowheads="1"/>
              </p:cNvSpPr>
              <p:nvPr/>
            </p:nvSpPr>
            <p:spPr bwMode="auto">
              <a:xfrm>
                <a:off x="273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9" name="Oval 322"/>
              <p:cNvSpPr>
                <a:spLocks noChangeArrowheads="1"/>
              </p:cNvSpPr>
              <p:nvPr/>
            </p:nvSpPr>
            <p:spPr bwMode="auto">
              <a:xfrm>
                <a:off x="278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Oval 323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6" name="Group 324"/>
            <p:cNvGrpSpPr>
              <a:grpSpLocks/>
            </p:cNvGrpSpPr>
            <p:nvPr/>
          </p:nvGrpSpPr>
          <p:grpSpPr bwMode="auto">
            <a:xfrm>
              <a:off x="4572000" y="3135313"/>
              <a:ext cx="303213" cy="303212"/>
              <a:chOff x="2880" y="2160"/>
              <a:chExt cx="191" cy="191"/>
            </a:xfrm>
          </p:grpSpPr>
          <p:sp>
            <p:nvSpPr>
              <p:cNvPr id="499" name="Oval 325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Oval 326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" name="Oval 32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Oval 32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Oval 329"/>
              <p:cNvSpPr>
                <a:spLocks noChangeArrowheads="1"/>
              </p:cNvSpPr>
              <p:nvPr/>
            </p:nvSpPr>
            <p:spPr bwMode="auto">
              <a:xfrm>
                <a:off x="288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Oval 330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5" name="Oval 331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Oval 332"/>
              <p:cNvSpPr>
                <a:spLocks noChangeArrowheads="1"/>
              </p:cNvSpPr>
              <p:nvPr/>
            </p:nvSpPr>
            <p:spPr bwMode="auto">
              <a:xfrm>
                <a:off x="302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7" name="Oval 333"/>
              <p:cNvSpPr>
                <a:spLocks noChangeArrowheads="1"/>
              </p:cNvSpPr>
              <p:nvPr/>
            </p:nvSpPr>
            <p:spPr bwMode="auto">
              <a:xfrm>
                <a:off x="288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Oval 334"/>
              <p:cNvSpPr>
                <a:spLocks noChangeArrowheads="1"/>
              </p:cNvSpPr>
              <p:nvPr/>
            </p:nvSpPr>
            <p:spPr bwMode="auto">
              <a:xfrm>
                <a:off x="292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9" name="Oval 335"/>
              <p:cNvSpPr>
                <a:spLocks noChangeArrowheads="1"/>
              </p:cNvSpPr>
              <p:nvPr/>
            </p:nvSpPr>
            <p:spPr bwMode="auto">
              <a:xfrm>
                <a:off x="297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0" name="Oval 336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1" name="Oval 337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2" name="Oval 338"/>
              <p:cNvSpPr>
                <a:spLocks noChangeArrowheads="1"/>
              </p:cNvSpPr>
              <p:nvPr/>
            </p:nvSpPr>
            <p:spPr bwMode="auto">
              <a:xfrm>
                <a:off x="292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" name="Oval 339"/>
              <p:cNvSpPr>
                <a:spLocks noChangeArrowheads="1"/>
              </p:cNvSpPr>
              <p:nvPr/>
            </p:nvSpPr>
            <p:spPr bwMode="auto">
              <a:xfrm>
                <a:off x="297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" name="Oval 340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7" name="Group 341"/>
            <p:cNvGrpSpPr>
              <a:grpSpLocks/>
            </p:cNvGrpSpPr>
            <p:nvPr/>
          </p:nvGrpSpPr>
          <p:grpSpPr bwMode="auto">
            <a:xfrm>
              <a:off x="4876800" y="3135313"/>
              <a:ext cx="303213" cy="303212"/>
              <a:chOff x="3072" y="2160"/>
              <a:chExt cx="191" cy="191"/>
            </a:xfrm>
          </p:grpSpPr>
          <p:sp>
            <p:nvSpPr>
              <p:cNvPr id="483" name="Oval 34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Oval 343"/>
              <p:cNvSpPr>
                <a:spLocks noChangeArrowheads="1"/>
              </p:cNvSpPr>
              <p:nvPr/>
            </p:nvSpPr>
            <p:spPr bwMode="auto">
              <a:xfrm>
                <a:off x="312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5" name="Oval 344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6" name="Oval 345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7" name="Oval 346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8" name="Oval 347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9" name="Oval 348"/>
              <p:cNvSpPr>
                <a:spLocks noChangeArrowheads="1"/>
              </p:cNvSpPr>
              <p:nvPr/>
            </p:nvSpPr>
            <p:spPr bwMode="auto">
              <a:xfrm>
                <a:off x="316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0" name="Oval 349"/>
              <p:cNvSpPr>
                <a:spLocks noChangeArrowheads="1"/>
              </p:cNvSpPr>
              <p:nvPr/>
            </p:nvSpPr>
            <p:spPr bwMode="auto">
              <a:xfrm>
                <a:off x="321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1" name="Oval 350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2" name="Oval 351"/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" name="Oval 352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Oval 353"/>
              <p:cNvSpPr>
                <a:spLocks noChangeArrowheads="1"/>
              </p:cNvSpPr>
              <p:nvPr/>
            </p:nvSpPr>
            <p:spPr bwMode="auto">
              <a:xfrm>
                <a:off x="321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Oval 354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6" name="Oval 355"/>
              <p:cNvSpPr>
                <a:spLocks noChangeArrowheads="1"/>
              </p:cNvSpPr>
              <p:nvPr/>
            </p:nvSpPr>
            <p:spPr bwMode="auto">
              <a:xfrm>
                <a:off x="312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7" name="Oval 35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8" name="Oval 357"/>
              <p:cNvSpPr>
                <a:spLocks noChangeArrowheads="1"/>
              </p:cNvSpPr>
              <p:nvPr/>
            </p:nvSpPr>
            <p:spPr bwMode="auto">
              <a:xfrm>
                <a:off x="321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8" name="Group 358"/>
            <p:cNvGrpSpPr>
              <a:grpSpLocks/>
            </p:cNvGrpSpPr>
            <p:nvPr/>
          </p:nvGrpSpPr>
          <p:grpSpPr bwMode="auto">
            <a:xfrm>
              <a:off x="5181600" y="3135313"/>
              <a:ext cx="303213" cy="303212"/>
              <a:chOff x="3264" y="2160"/>
              <a:chExt cx="191" cy="191"/>
            </a:xfrm>
          </p:grpSpPr>
          <p:sp>
            <p:nvSpPr>
              <p:cNvPr id="467" name="Oval 359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8" name="Oval 360"/>
              <p:cNvSpPr>
                <a:spLocks noChangeArrowheads="1"/>
              </p:cNvSpPr>
              <p:nvPr/>
            </p:nvSpPr>
            <p:spPr bwMode="auto">
              <a:xfrm>
                <a:off x="331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9" name="Oval 361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Oval 362"/>
              <p:cNvSpPr>
                <a:spLocks noChangeArrowheads="1"/>
              </p:cNvSpPr>
              <p:nvPr/>
            </p:nvSpPr>
            <p:spPr bwMode="auto">
              <a:xfrm>
                <a:off x="340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1" name="Oval 363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2" name="Oval 364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3" name="Oval 365"/>
              <p:cNvSpPr>
                <a:spLocks noChangeArrowheads="1"/>
              </p:cNvSpPr>
              <p:nvPr/>
            </p:nvSpPr>
            <p:spPr bwMode="auto">
              <a:xfrm>
                <a:off x="336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4" name="Oval 366"/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5" name="Oval 367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6" name="Oval 368"/>
              <p:cNvSpPr>
                <a:spLocks noChangeArrowheads="1"/>
              </p:cNvSpPr>
              <p:nvPr/>
            </p:nvSpPr>
            <p:spPr bwMode="auto">
              <a:xfrm>
                <a:off x="331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7" name="Oval 36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8" name="Oval 370"/>
              <p:cNvSpPr>
                <a:spLocks noChangeArrowheads="1"/>
              </p:cNvSpPr>
              <p:nvPr/>
            </p:nvSpPr>
            <p:spPr bwMode="auto">
              <a:xfrm>
                <a:off x="340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Oval 371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0" name="Oval 372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Oval 373"/>
              <p:cNvSpPr>
                <a:spLocks noChangeArrowheads="1"/>
              </p:cNvSpPr>
              <p:nvPr/>
            </p:nvSpPr>
            <p:spPr bwMode="auto">
              <a:xfrm>
                <a:off x="336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Oval 374"/>
              <p:cNvSpPr>
                <a:spLocks noChangeArrowheads="1"/>
              </p:cNvSpPr>
              <p:nvPr/>
            </p:nvSpPr>
            <p:spPr bwMode="auto">
              <a:xfrm>
                <a:off x="340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9" name="Group 375"/>
            <p:cNvGrpSpPr>
              <a:grpSpLocks/>
            </p:cNvGrpSpPr>
            <p:nvPr/>
          </p:nvGrpSpPr>
          <p:grpSpPr bwMode="auto">
            <a:xfrm>
              <a:off x="5486400" y="3135313"/>
              <a:ext cx="303213" cy="303212"/>
              <a:chOff x="3456" y="2160"/>
              <a:chExt cx="191" cy="191"/>
            </a:xfrm>
          </p:grpSpPr>
          <p:sp>
            <p:nvSpPr>
              <p:cNvPr id="451" name="Oval 376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Oval 377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Oval 378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Oval 379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Oval 380"/>
              <p:cNvSpPr>
                <a:spLocks noChangeArrowheads="1"/>
              </p:cNvSpPr>
              <p:nvPr/>
            </p:nvSpPr>
            <p:spPr bwMode="auto">
              <a:xfrm>
                <a:off x="345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Oval 381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Oval 382"/>
              <p:cNvSpPr>
                <a:spLocks noChangeArrowheads="1"/>
              </p:cNvSpPr>
              <p:nvPr/>
            </p:nvSpPr>
            <p:spPr bwMode="auto">
              <a:xfrm>
                <a:off x="355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8" name="Oval 383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Oval 384"/>
              <p:cNvSpPr>
                <a:spLocks noChangeArrowheads="1"/>
              </p:cNvSpPr>
              <p:nvPr/>
            </p:nvSpPr>
            <p:spPr bwMode="auto">
              <a:xfrm>
                <a:off x="345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0" name="Oval 385"/>
              <p:cNvSpPr>
                <a:spLocks noChangeArrowheads="1"/>
              </p:cNvSpPr>
              <p:nvPr/>
            </p:nvSpPr>
            <p:spPr bwMode="auto">
              <a:xfrm>
                <a:off x="350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" name="Oval 38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2" name="Oval 387"/>
              <p:cNvSpPr>
                <a:spLocks noChangeArrowheads="1"/>
              </p:cNvSpPr>
              <p:nvPr/>
            </p:nvSpPr>
            <p:spPr bwMode="auto">
              <a:xfrm>
                <a:off x="3600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3" name="Oval 388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Oval 389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Oval 390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" name="Oval 391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0" name="Group 392"/>
            <p:cNvGrpSpPr>
              <a:grpSpLocks/>
            </p:cNvGrpSpPr>
            <p:nvPr/>
          </p:nvGrpSpPr>
          <p:grpSpPr bwMode="auto">
            <a:xfrm>
              <a:off x="5791200" y="3135313"/>
              <a:ext cx="303213" cy="303212"/>
              <a:chOff x="3648" y="2160"/>
              <a:chExt cx="191" cy="191"/>
            </a:xfrm>
          </p:grpSpPr>
          <p:sp>
            <p:nvSpPr>
              <p:cNvPr id="435" name="Oval 393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Oval 394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Oval 395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Oval 396"/>
              <p:cNvSpPr>
                <a:spLocks noChangeArrowheads="1"/>
              </p:cNvSpPr>
              <p:nvPr/>
            </p:nvSpPr>
            <p:spPr bwMode="auto">
              <a:xfrm>
                <a:off x="3792" y="216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Oval 397"/>
              <p:cNvSpPr>
                <a:spLocks noChangeArrowheads="1"/>
              </p:cNvSpPr>
              <p:nvPr/>
            </p:nvSpPr>
            <p:spPr bwMode="auto">
              <a:xfrm>
                <a:off x="3648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Oval 398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Oval 399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Oval 400"/>
              <p:cNvSpPr>
                <a:spLocks noChangeArrowheads="1"/>
              </p:cNvSpPr>
              <p:nvPr/>
            </p:nvSpPr>
            <p:spPr bwMode="auto">
              <a:xfrm>
                <a:off x="3792" y="22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" name="Oval 401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4" name="Oval 402"/>
              <p:cNvSpPr>
                <a:spLocks noChangeArrowheads="1"/>
              </p:cNvSpPr>
              <p:nvPr/>
            </p:nvSpPr>
            <p:spPr bwMode="auto">
              <a:xfrm>
                <a:off x="3696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Oval 403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Oval 404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Oval 405"/>
              <p:cNvSpPr>
                <a:spLocks noChangeArrowheads="1"/>
              </p:cNvSpPr>
              <p:nvPr/>
            </p:nvSpPr>
            <p:spPr bwMode="auto">
              <a:xfrm>
                <a:off x="3648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Oval 406"/>
              <p:cNvSpPr>
                <a:spLocks noChangeArrowheads="1"/>
              </p:cNvSpPr>
              <p:nvPr/>
            </p:nvSpPr>
            <p:spPr bwMode="auto">
              <a:xfrm>
                <a:off x="3696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Oval 407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" name="Oval 408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1" name="Text Box 409"/>
            <p:cNvSpPr txBox="1">
              <a:spLocks noChangeArrowheads="1"/>
            </p:cNvSpPr>
            <p:nvPr/>
          </p:nvSpPr>
          <p:spPr bwMode="auto">
            <a:xfrm rot="18840000">
              <a:off x="-84299" y="3059381"/>
              <a:ext cx="1032197" cy="8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99"/>
                </a:buClr>
                <a:buSzPct val="100000"/>
                <a:buFont typeface="Courier New" pitchFamily="49" charset="0"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S-box</a:t>
              </a:r>
              <a:r>
                <a:rPr lang="en-GB" altLang="en-US" b="1">
                  <a:solidFill>
                    <a:srgbClr val="000000"/>
                  </a:solidFill>
                </a:rPr>
                <a:t/>
              </a:r>
              <a:br>
                <a:rPr lang="en-GB" altLang="en-US" b="1">
                  <a:solidFill>
                    <a:srgbClr val="000000"/>
                  </a:solidFill>
                </a:rPr>
              </a:br>
              <a:r>
                <a:rPr lang="en-GB" altLang="en-US" b="1">
                  <a:solidFill>
                    <a:srgbClr val="000000"/>
                  </a:solidFill>
                </a:rPr>
                <a:t>table</a:t>
              </a:r>
            </a:p>
          </p:txBody>
        </p:sp>
        <p:sp>
          <p:nvSpPr>
            <p:cNvPr id="162" name="Line 410"/>
            <p:cNvSpPr>
              <a:spLocks noChangeShapeType="1"/>
            </p:cNvSpPr>
            <p:nvPr/>
          </p:nvSpPr>
          <p:spPr bwMode="auto">
            <a:xfrm>
              <a:off x="685800" y="3287713"/>
              <a:ext cx="457200" cy="158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63" name="Group 411"/>
            <p:cNvGrpSpPr>
              <a:grpSpLocks/>
            </p:cNvGrpSpPr>
            <p:nvPr/>
          </p:nvGrpSpPr>
          <p:grpSpPr bwMode="auto">
            <a:xfrm>
              <a:off x="1219200" y="5421313"/>
              <a:ext cx="303213" cy="303212"/>
              <a:chOff x="768" y="3600"/>
              <a:chExt cx="191" cy="191"/>
            </a:xfrm>
          </p:grpSpPr>
          <p:sp>
            <p:nvSpPr>
              <p:cNvPr id="419" name="Oval 412"/>
              <p:cNvSpPr>
                <a:spLocks noChangeArrowheads="1"/>
              </p:cNvSpPr>
              <p:nvPr/>
            </p:nvSpPr>
            <p:spPr bwMode="auto">
              <a:xfrm>
                <a:off x="76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Oval 413"/>
              <p:cNvSpPr>
                <a:spLocks noChangeArrowheads="1"/>
              </p:cNvSpPr>
              <p:nvPr/>
            </p:nvSpPr>
            <p:spPr bwMode="auto">
              <a:xfrm>
                <a:off x="81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Oval 414"/>
              <p:cNvSpPr>
                <a:spLocks noChangeArrowheads="1"/>
              </p:cNvSpPr>
              <p:nvPr/>
            </p:nvSpPr>
            <p:spPr bwMode="auto">
              <a:xfrm>
                <a:off x="86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Oval 415"/>
              <p:cNvSpPr>
                <a:spLocks noChangeArrowheads="1"/>
              </p:cNvSpPr>
              <p:nvPr/>
            </p:nvSpPr>
            <p:spPr bwMode="auto">
              <a:xfrm>
                <a:off x="91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Oval 416"/>
              <p:cNvSpPr>
                <a:spLocks noChangeArrowheads="1"/>
              </p:cNvSpPr>
              <p:nvPr/>
            </p:nvSpPr>
            <p:spPr bwMode="auto">
              <a:xfrm>
                <a:off x="76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Oval 417"/>
              <p:cNvSpPr>
                <a:spLocks noChangeArrowheads="1"/>
              </p:cNvSpPr>
              <p:nvPr/>
            </p:nvSpPr>
            <p:spPr bwMode="auto">
              <a:xfrm>
                <a:off x="81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Oval 418"/>
              <p:cNvSpPr>
                <a:spLocks noChangeArrowheads="1"/>
              </p:cNvSpPr>
              <p:nvPr/>
            </p:nvSpPr>
            <p:spPr bwMode="auto">
              <a:xfrm>
                <a:off x="86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Oval 419"/>
              <p:cNvSpPr>
                <a:spLocks noChangeArrowheads="1"/>
              </p:cNvSpPr>
              <p:nvPr/>
            </p:nvSpPr>
            <p:spPr bwMode="auto">
              <a:xfrm>
                <a:off x="91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Oval 420"/>
              <p:cNvSpPr>
                <a:spLocks noChangeArrowheads="1"/>
              </p:cNvSpPr>
              <p:nvPr/>
            </p:nvSpPr>
            <p:spPr bwMode="auto">
              <a:xfrm>
                <a:off x="76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Oval 421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Oval 42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Oval 423"/>
              <p:cNvSpPr>
                <a:spLocks noChangeArrowheads="1"/>
              </p:cNvSpPr>
              <p:nvPr/>
            </p:nvSpPr>
            <p:spPr bwMode="auto">
              <a:xfrm>
                <a:off x="91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Oval 424"/>
              <p:cNvSpPr>
                <a:spLocks noChangeArrowheads="1"/>
              </p:cNvSpPr>
              <p:nvPr/>
            </p:nvSpPr>
            <p:spPr bwMode="auto">
              <a:xfrm>
                <a:off x="76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Oval 425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Oval 426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" name="Oval 427"/>
              <p:cNvSpPr>
                <a:spLocks noChangeArrowheads="1"/>
              </p:cNvSpPr>
              <p:nvPr/>
            </p:nvSpPr>
            <p:spPr bwMode="auto">
              <a:xfrm>
                <a:off x="91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" name="Group 428"/>
            <p:cNvGrpSpPr>
              <a:grpSpLocks/>
            </p:cNvGrpSpPr>
            <p:nvPr/>
          </p:nvGrpSpPr>
          <p:grpSpPr bwMode="auto">
            <a:xfrm>
              <a:off x="1524000" y="6030913"/>
              <a:ext cx="303213" cy="303212"/>
              <a:chOff x="960" y="3984"/>
              <a:chExt cx="191" cy="191"/>
            </a:xfrm>
          </p:grpSpPr>
          <p:sp>
            <p:nvSpPr>
              <p:cNvPr id="403" name="Oval 429"/>
              <p:cNvSpPr>
                <a:spLocks noChangeArrowheads="1"/>
              </p:cNvSpPr>
              <p:nvPr/>
            </p:nvSpPr>
            <p:spPr bwMode="auto">
              <a:xfrm>
                <a:off x="96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Oval 430"/>
              <p:cNvSpPr>
                <a:spLocks noChangeArrowheads="1"/>
              </p:cNvSpPr>
              <p:nvPr/>
            </p:nvSpPr>
            <p:spPr bwMode="auto">
              <a:xfrm>
                <a:off x="100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Oval 431"/>
              <p:cNvSpPr>
                <a:spLocks noChangeArrowheads="1"/>
              </p:cNvSpPr>
              <p:nvPr/>
            </p:nvSpPr>
            <p:spPr bwMode="auto">
              <a:xfrm>
                <a:off x="1056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Oval 432"/>
              <p:cNvSpPr>
                <a:spLocks noChangeArrowheads="1"/>
              </p:cNvSpPr>
              <p:nvPr/>
            </p:nvSpPr>
            <p:spPr bwMode="auto">
              <a:xfrm>
                <a:off x="110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Oval 433"/>
              <p:cNvSpPr>
                <a:spLocks noChangeArrowheads="1"/>
              </p:cNvSpPr>
              <p:nvPr/>
            </p:nvSpPr>
            <p:spPr bwMode="auto">
              <a:xfrm>
                <a:off x="96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Oval 434"/>
              <p:cNvSpPr>
                <a:spLocks noChangeArrowheads="1"/>
              </p:cNvSpPr>
              <p:nvPr/>
            </p:nvSpPr>
            <p:spPr bwMode="auto">
              <a:xfrm>
                <a:off x="100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Oval 435"/>
              <p:cNvSpPr>
                <a:spLocks noChangeArrowheads="1"/>
              </p:cNvSpPr>
              <p:nvPr/>
            </p:nvSpPr>
            <p:spPr bwMode="auto">
              <a:xfrm>
                <a:off x="1056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Oval 436"/>
              <p:cNvSpPr>
                <a:spLocks noChangeArrowheads="1"/>
              </p:cNvSpPr>
              <p:nvPr/>
            </p:nvSpPr>
            <p:spPr bwMode="auto">
              <a:xfrm>
                <a:off x="110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Oval 437"/>
              <p:cNvSpPr>
                <a:spLocks noChangeArrowheads="1"/>
              </p:cNvSpPr>
              <p:nvPr/>
            </p:nvSpPr>
            <p:spPr bwMode="auto">
              <a:xfrm>
                <a:off x="96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Oval 438"/>
              <p:cNvSpPr>
                <a:spLocks noChangeArrowheads="1"/>
              </p:cNvSpPr>
              <p:nvPr/>
            </p:nvSpPr>
            <p:spPr bwMode="auto">
              <a:xfrm>
                <a:off x="100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Oval 439"/>
              <p:cNvSpPr>
                <a:spLocks noChangeArrowheads="1"/>
              </p:cNvSpPr>
              <p:nvPr/>
            </p:nvSpPr>
            <p:spPr bwMode="auto">
              <a:xfrm>
                <a:off x="1056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Oval 440"/>
              <p:cNvSpPr>
                <a:spLocks noChangeArrowheads="1"/>
              </p:cNvSpPr>
              <p:nvPr/>
            </p:nvSpPr>
            <p:spPr bwMode="auto">
              <a:xfrm>
                <a:off x="110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Oval 441"/>
              <p:cNvSpPr>
                <a:spLocks noChangeArrowheads="1"/>
              </p:cNvSpPr>
              <p:nvPr/>
            </p:nvSpPr>
            <p:spPr bwMode="auto">
              <a:xfrm>
                <a:off x="96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Oval 442"/>
              <p:cNvSpPr>
                <a:spLocks noChangeArrowheads="1"/>
              </p:cNvSpPr>
              <p:nvPr/>
            </p:nvSpPr>
            <p:spPr bwMode="auto">
              <a:xfrm>
                <a:off x="100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Oval 443"/>
              <p:cNvSpPr>
                <a:spLocks noChangeArrowheads="1"/>
              </p:cNvSpPr>
              <p:nvPr/>
            </p:nvSpPr>
            <p:spPr bwMode="auto">
              <a:xfrm>
                <a:off x="1056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Oval 444"/>
              <p:cNvSpPr>
                <a:spLocks noChangeArrowheads="1"/>
              </p:cNvSpPr>
              <p:nvPr/>
            </p:nvSpPr>
            <p:spPr bwMode="auto">
              <a:xfrm>
                <a:off x="110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" name="Group 445"/>
            <p:cNvGrpSpPr>
              <a:grpSpLocks/>
            </p:cNvGrpSpPr>
            <p:nvPr/>
          </p:nvGrpSpPr>
          <p:grpSpPr bwMode="auto">
            <a:xfrm>
              <a:off x="1828800" y="5726113"/>
              <a:ext cx="303213" cy="303212"/>
              <a:chOff x="1152" y="3792"/>
              <a:chExt cx="191" cy="191"/>
            </a:xfrm>
          </p:grpSpPr>
          <p:sp>
            <p:nvSpPr>
              <p:cNvPr id="387" name="Oval 446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Oval 447"/>
              <p:cNvSpPr>
                <a:spLocks noChangeArrowheads="1"/>
              </p:cNvSpPr>
              <p:nvPr/>
            </p:nvSpPr>
            <p:spPr bwMode="auto">
              <a:xfrm>
                <a:off x="120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Oval 448"/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Oval 449"/>
              <p:cNvSpPr>
                <a:spLocks noChangeArrowheads="1"/>
              </p:cNvSpPr>
              <p:nvPr/>
            </p:nvSpPr>
            <p:spPr bwMode="auto">
              <a:xfrm>
                <a:off x="12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Oval 450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Oval 451"/>
              <p:cNvSpPr>
                <a:spLocks noChangeArrowheads="1"/>
              </p:cNvSpPr>
              <p:nvPr/>
            </p:nvSpPr>
            <p:spPr bwMode="auto">
              <a:xfrm>
                <a:off x="120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Oval 452"/>
              <p:cNvSpPr>
                <a:spLocks noChangeArrowheads="1"/>
              </p:cNvSpPr>
              <p:nvPr/>
            </p:nvSpPr>
            <p:spPr bwMode="auto">
              <a:xfrm>
                <a:off x="124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Oval 453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Oval 454"/>
              <p:cNvSpPr>
                <a:spLocks noChangeArrowheads="1"/>
              </p:cNvSpPr>
              <p:nvPr/>
            </p:nvSpPr>
            <p:spPr bwMode="auto">
              <a:xfrm>
                <a:off x="115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Oval 455"/>
              <p:cNvSpPr>
                <a:spLocks noChangeArrowheads="1"/>
              </p:cNvSpPr>
              <p:nvPr/>
            </p:nvSpPr>
            <p:spPr bwMode="auto">
              <a:xfrm>
                <a:off x="120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Oval 456"/>
              <p:cNvSpPr>
                <a:spLocks noChangeArrowheads="1"/>
              </p:cNvSpPr>
              <p:nvPr/>
            </p:nvSpPr>
            <p:spPr bwMode="auto">
              <a:xfrm>
                <a:off x="124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Oval 457"/>
              <p:cNvSpPr>
                <a:spLocks noChangeArrowheads="1"/>
              </p:cNvSpPr>
              <p:nvPr/>
            </p:nvSpPr>
            <p:spPr bwMode="auto">
              <a:xfrm>
                <a:off x="12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Oval 458"/>
              <p:cNvSpPr>
                <a:spLocks noChangeArrowheads="1"/>
              </p:cNvSpPr>
              <p:nvPr/>
            </p:nvSpPr>
            <p:spPr bwMode="auto">
              <a:xfrm>
                <a:off x="115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Oval 459"/>
              <p:cNvSpPr>
                <a:spLocks noChangeArrowheads="1"/>
              </p:cNvSpPr>
              <p:nvPr/>
            </p:nvSpPr>
            <p:spPr bwMode="auto">
              <a:xfrm>
                <a:off x="120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Oval 460"/>
              <p:cNvSpPr>
                <a:spLocks noChangeArrowheads="1"/>
              </p:cNvSpPr>
              <p:nvPr/>
            </p:nvSpPr>
            <p:spPr bwMode="auto">
              <a:xfrm>
                <a:off x="124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Oval 461"/>
              <p:cNvSpPr>
                <a:spLocks noChangeArrowheads="1"/>
              </p:cNvSpPr>
              <p:nvPr/>
            </p:nvSpPr>
            <p:spPr bwMode="auto">
              <a:xfrm>
                <a:off x="12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6" name="Group 462"/>
            <p:cNvGrpSpPr>
              <a:grpSpLocks/>
            </p:cNvGrpSpPr>
            <p:nvPr/>
          </p:nvGrpSpPr>
          <p:grpSpPr bwMode="auto">
            <a:xfrm>
              <a:off x="2133600" y="5116513"/>
              <a:ext cx="303213" cy="303212"/>
              <a:chOff x="1344" y="3408"/>
              <a:chExt cx="191" cy="191"/>
            </a:xfrm>
          </p:grpSpPr>
          <p:sp>
            <p:nvSpPr>
              <p:cNvPr id="371" name="Oval 463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Oval 464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Oval 465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Oval 466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Oval 467"/>
              <p:cNvSpPr>
                <a:spLocks noChangeArrowheads="1"/>
              </p:cNvSpPr>
              <p:nvPr/>
            </p:nvSpPr>
            <p:spPr bwMode="auto">
              <a:xfrm>
                <a:off x="1344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Oval 468"/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Oval 469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Oval 470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Oval 471"/>
              <p:cNvSpPr>
                <a:spLocks noChangeArrowheads="1"/>
              </p:cNvSpPr>
              <p:nvPr/>
            </p:nvSpPr>
            <p:spPr bwMode="auto">
              <a:xfrm>
                <a:off x="1344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Oval 472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Oval 473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Oval 47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Oval 475"/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Oval 476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Oval 477"/>
              <p:cNvSpPr>
                <a:spLocks noChangeArrowheads="1"/>
              </p:cNvSpPr>
              <p:nvPr/>
            </p:nvSpPr>
            <p:spPr bwMode="auto">
              <a:xfrm>
                <a:off x="1440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Oval 478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7" name="Group 479"/>
            <p:cNvGrpSpPr>
              <a:grpSpLocks/>
            </p:cNvGrpSpPr>
            <p:nvPr/>
          </p:nvGrpSpPr>
          <p:grpSpPr bwMode="auto">
            <a:xfrm>
              <a:off x="2438400" y="5421313"/>
              <a:ext cx="303213" cy="303212"/>
              <a:chOff x="1536" y="3600"/>
              <a:chExt cx="191" cy="191"/>
            </a:xfrm>
          </p:grpSpPr>
          <p:sp>
            <p:nvSpPr>
              <p:cNvPr id="355" name="Oval 480"/>
              <p:cNvSpPr>
                <a:spLocks noChangeArrowheads="1"/>
              </p:cNvSpPr>
              <p:nvPr/>
            </p:nvSpPr>
            <p:spPr bwMode="auto">
              <a:xfrm>
                <a:off x="153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Oval 481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Oval 482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Oval 483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Oval 484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Oval 485"/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Oval 486"/>
              <p:cNvSpPr>
                <a:spLocks noChangeArrowheads="1"/>
              </p:cNvSpPr>
              <p:nvPr/>
            </p:nvSpPr>
            <p:spPr bwMode="auto">
              <a:xfrm>
                <a:off x="163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Oval 48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Oval 488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Oval 489"/>
              <p:cNvSpPr>
                <a:spLocks noChangeArrowheads="1"/>
              </p:cNvSpPr>
              <p:nvPr/>
            </p:nvSpPr>
            <p:spPr bwMode="auto">
              <a:xfrm>
                <a:off x="158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Oval 490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Oval 491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Oval 492"/>
              <p:cNvSpPr>
                <a:spLocks noChangeArrowheads="1"/>
              </p:cNvSpPr>
              <p:nvPr/>
            </p:nvSpPr>
            <p:spPr bwMode="auto">
              <a:xfrm>
                <a:off x="153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Oval 493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Oval 494"/>
              <p:cNvSpPr>
                <a:spLocks noChangeArrowheads="1"/>
              </p:cNvSpPr>
              <p:nvPr/>
            </p:nvSpPr>
            <p:spPr bwMode="auto">
              <a:xfrm>
                <a:off x="163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Oval 49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8" name="Group 496"/>
            <p:cNvGrpSpPr>
              <a:grpSpLocks/>
            </p:cNvGrpSpPr>
            <p:nvPr/>
          </p:nvGrpSpPr>
          <p:grpSpPr bwMode="auto">
            <a:xfrm>
              <a:off x="2743200" y="5726113"/>
              <a:ext cx="303213" cy="303212"/>
              <a:chOff x="1728" y="3792"/>
              <a:chExt cx="191" cy="191"/>
            </a:xfrm>
          </p:grpSpPr>
          <p:sp>
            <p:nvSpPr>
              <p:cNvPr id="339" name="Oval 497"/>
              <p:cNvSpPr>
                <a:spLocks noChangeArrowheads="1"/>
              </p:cNvSpPr>
              <p:nvPr/>
            </p:nvSpPr>
            <p:spPr bwMode="auto">
              <a:xfrm>
                <a:off x="172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Oval 498"/>
              <p:cNvSpPr>
                <a:spLocks noChangeArrowheads="1"/>
              </p:cNvSpPr>
              <p:nvPr/>
            </p:nvSpPr>
            <p:spPr bwMode="auto">
              <a:xfrm>
                <a:off x="177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Oval 499"/>
              <p:cNvSpPr>
                <a:spLocks noChangeArrowheads="1"/>
              </p:cNvSpPr>
              <p:nvPr/>
            </p:nvSpPr>
            <p:spPr bwMode="auto">
              <a:xfrm>
                <a:off x="182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Oval 500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Oval 501"/>
              <p:cNvSpPr>
                <a:spLocks noChangeArrowheads="1"/>
              </p:cNvSpPr>
              <p:nvPr/>
            </p:nvSpPr>
            <p:spPr bwMode="auto">
              <a:xfrm>
                <a:off x="172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Oval 502"/>
              <p:cNvSpPr>
                <a:spLocks noChangeArrowheads="1"/>
              </p:cNvSpPr>
              <p:nvPr/>
            </p:nvSpPr>
            <p:spPr bwMode="auto">
              <a:xfrm>
                <a:off x="177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Oval 503"/>
              <p:cNvSpPr>
                <a:spLocks noChangeArrowheads="1"/>
              </p:cNvSpPr>
              <p:nvPr/>
            </p:nvSpPr>
            <p:spPr bwMode="auto">
              <a:xfrm>
                <a:off x="182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Oval 504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Oval 505"/>
              <p:cNvSpPr>
                <a:spLocks noChangeArrowheads="1"/>
              </p:cNvSpPr>
              <p:nvPr/>
            </p:nvSpPr>
            <p:spPr bwMode="auto">
              <a:xfrm>
                <a:off x="172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Oval 506"/>
              <p:cNvSpPr>
                <a:spLocks noChangeArrowheads="1"/>
              </p:cNvSpPr>
              <p:nvPr/>
            </p:nvSpPr>
            <p:spPr bwMode="auto">
              <a:xfrm>
                <a:off x="177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Oval 507"/>
              <p:cNvSpPr>
                <a:spLocks noChangeArrowheads="1"/>
              </p:cNvSpPr>
              <p:nvPr/>
            </p:nvSpPr>
            <p:spPr bwMode="auto">
              <a:xfrm>
                <a:off x="182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Oval 508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Oval 509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Oval 510"/>
              <p:cNvSpPr>
                <a:spLocks noChangeArrowheads="1"/>
              </p:cNvSpPr>
              <p:nvPr/>
            </p:nvSpPr>
            <p:spPr bwMode="auto">
              <a:xfrm>
                <a:off x="177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Oval 511"/>
              <p:cNvSpPr>
                <a:spLocks noChangeArrowheads="1"/>
              </p:cNvSpPr>
              <p:nvPr/>
            </p:nvSpPr>
            <p:spPr bwMode="auto">
              <a:xfrm>
                <a:off x="182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Oval 512"/>
              <p:cNvSpPr>
                <a:spLocks noChangeArrowheads="1"/>
              </p:cNvSpPr>
              <p:nvPr/>
            </p:nvSpPr>
            <p:spPr bwMode="auto">
              <a:xfrm>
                <a:off x="187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9" name="Group 513"/>
            <p:cNvGrpSpPr>
              <a:grpSpLocks/>
            </p:cNvGrpSpPr>
            <p:nvPr/>
          </p:nvGrpSpPr>
          <p:grpSpPr bwMode="auto">
            <a:xfrm>
              <a:off x="3352800" y="5421313"/>
              <a:ext cx="303213" cy="303212"/>
              <a:chOff x="2112" y="3600"/>
              <a:chExt cx="191" cy="191"/>
            </a:xfrm>
          </p:grpSpPr>
          <p:sp>
            <p:nvSpPr>
              <p:cNvPr id="323" name="Oval 514"/>
              <p:cNvSpPr>
                <a:spLocks noChangeArrowheads="1"/>
              </p:cNvSpPr>
              <p:nvPr/>
            </p:nvSpPr>
            <p:spPr bwMode="auto">
              <a:xfrm>
                <a:off x="211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Oval 515"/>
              <p:cNvSpPr>
                <a:spLocks noChangeArrowheads="1"/>
              </p:cNvSpPr>
              <p:nvPr/>
            </p:nvSpPr>
            <p:spPr bwMode="auto">
              <a:xfrm>
                <a:off x="216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Oval 516"/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Oval 517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Oval 518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Oval 519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Oval 520"/>
              <p:cNvSpPr>
                <a:spLocks noChangeArrowheads="1"/>
              </p:cNvSpPr>
              <p:nvPr/>
            </p:nvSpPr>
            <p:spPr bwMode="auto">
              <a:xfrm>
                <a:off x="220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Oval 521"/>
              <p:cNvSpPr>
                <a:spLocks noChangeArrowheads="1"/>
              </p:cNvSpPr>
              <p:nvPr/>
            </p:nvSpPr>
            <p:spPr bwMode="auto">
              <a:xfrm>
                <a:off x="225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Oval 522"/>
              <p:cNvSpPr>
                <a:spLocks noChangeArrowheads="1"/>
              </p:cNvSpPr>
              <p:nvPr/>
            </p:nvSpPr>
            <p:spPr bwMode="auto">
              <a:xfrm>
                <a:off x="211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Oval 523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Oval 524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Oval 525"/>
              <p:cNvSpPr>
                <a:spLocks noChangeArrowheads="1"/>
              </p:cNvSpPr>
              <p:nvPr/>
            </p:nvSpPr>
            <p:spPr bwMode="auto">
              <a:xfrm>
                <a:off x="225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Oval 526"/>
              <p:cNvSpPr>
                <a:spLocks noChangeArrowheads="1"/>
              </p:cNvSpPr>
              <p:nvPr/>
            </p:nvSpPr>
            <p:spPr bwMode="auto">
              <a:xfrm>
                <a:off x="211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Oval 527"/>
              <p:cNvSpPr>
                <a:spLocks noChangeArrowheads="1"/>
              </p:cNvSpPr>
              <p:nvPr/>
            </p:nvSpPr>
            <p:spPr bwMode="auto">
              <a:xfrm>
                <a:off x="216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Oval 528"/>
              <p:cNvSpPr>
                <a:spLocks noChangeArrowheads="1"/>
              </p:cNvSpPr>
              <p:nvPr/>
            </p:nvSpPr>
            <p:spPr bwMode="auto">
              <a:xfrm>
                <a:off x="220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Oval 529"/>
              <p:cNvSpPr>
                <a:spLocks noChangeArrowheads="1"/>
              </p:cNvSpPr>
              <p:nvPr/>
            </p:nvSpPr>
            <p:spPr bwMode="auto">
              <a:xfrm>
                <a:off x="225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0" name="Group 530"/>
            <p:cNvGrpSpPr>
              <a:grpSpLocks/>
            </p:cNvGrpSpPr>
            <p:nvPr/>
          </p:nvGrpSpPr>
          <p:grpSpPr bwMode="auto">
            <a:xfrm>
              <a:off x="3048000" y="5116513"/>
              <a:ext cx="303213" cy="303212"/>
              <a:chOff x="1920" y="3408"/>
              <a:chExt cx="191" cy="191"/>
            </a:xfrm>
          </p:grpSpPr>
          <p:sp>
            <p:nvSpPr>
              <p:cNvPr id="307" name="Oval 531"/>
              <p:cNvSpPr>
                <a:spLocks noChangeArrowheads="1"/>
              </p:cNvSpPr>
              <p:nvPr/>
            </p:nvSpPr>
            <p:spPr bwMode="auto">
              <a:xfrm>
                <a:off x="1920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Oval 532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Oval 533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Oval 534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Oval 535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Oval 536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Oval 537"/>
              <p:cNvSpPr>
                <a:spLocks noChangeArrowheads="1"/>
              </p:cNvSpPr>
              <p:nvPr/>
            </p:nvSpPr>
            <p:spPr bwMode="auto">
              <a:xfrm>
                <a:off x="2016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Oval 538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Oval 539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Oval 540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Oval 541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Oval 542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Oval 543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Oval 544"/>
              <p:cNvSpPr>
                <a:spLocks noChangeArrowheads="1"/>
              </p:cNvSpPr>
              <p:nvPr/>
            </p:nvSpPr>
            <p:spPr bwMode="auto">
              <a:xfrm>
                <a:off x="1968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Oval 545"/>
              <p:cNvSpPr>
                <a:spLocks noChangeArrowheads="1"/>
              </p:cNvSpPr>
              <p:nvPr/>
            </p:nvSpPr>
            <p:spPr bwMode="auto">
              <a:xfrm>
                <a:off x="2016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Oval 546"/>
              <p:cNvSpPr>
                <a:spLocks noChangeArrowheads="1"/>
              </p:cNvSpPr>
              <p:nvPr/>
            </p:nvSpPr>
            <p:spPr bwMode="auto">
              <a:xfrm>
                <a:off x="2064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1" name="Group 547"/>
            <p:cNvGrpSpPr>
              <a:grpSpLocks/>
            </p:cNvGrpSpPr>
            <p:nvPr/>
          </p:nvGrpSpPr>
          <p:grpSpPr bwMode="auto">
            <a:xfrm>
              <a:off x="3657600" y="5421313"/>
              <a:ext cx="303213" cy="303212"/>
              <a:chOff x="2304" y="3600"/>
              <a:chExt cx="191" cy="191"/>
            </a:xfrm>
          </p:grpSpPr>
          <p:sp>
            <p:nvSpPr>
              <p:cNvPr id="291" name="Oval 548"/>
              <p:cNvSpPr>
                <a:spLocks noChangeArrowheads="1"/>
              </p:cNvSpPr>
              <p:nvPr/>
            </p:nvSpPr>
            <p:spPr bwMode="auto">
              <a:xfrm>
                <a:off x="230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Oval 549"/>
              <p:cNvSpPr>
                <a:spLocks noChangeArrowheads="1"/>
              </p:cNvSpPr>
              <p:nvPr/>
            </p:nvSpPr>
            <p:spPr bwMode="auto">
              <a:xfrm>
                <a:off x="235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Oval 550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Oval 551"/>
              <p:cNvSpPr>
                <a:spLocks noChangeArrowheads="1"/>
              </p:cNvSpPr>
              <p:nvPr/>
            </p:nvSpPr>
            <p:spPr bwMode="auto">
              <a:xfrm>
                <a:off x="244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Oval 552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Oval 553"/>
              <p:cNvSpPr>
                <a:spLocks noChangeArrowheads="1"/>
              </p:cNvSpPr>
              <p:nvPr/>
            </p:nvSpPr>
            <p:spPr bwMode="auto">
              <a:xfrm>
                <a:off x="235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Oval 554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555"/>
              <p:cNvSpPr>
                <a:spLocks noChangeArrowheads="1"/>
              </p:cNvSpPr>
              <p:nvPr/>
            </p:nvSpPr>
            <p:spPr bwMode="auto">
              <a:xfrm>
                <a:off x="244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Oval 55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Oval 557"/>
              <p:cNvSpPr>
                <a:spLocks noChangeArrowheads="1"/>
              </p:cNvSpPr>
              <p:nvPr/>
            </p:nvSpPr>
            <p:spPr bwMode="auto">
              <a:xfrm>
                <a:off x="235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Oval 558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Oval 559"/>
              <p:cNvSpPr>
                <a:spLocks noChangeArrowheads="1"/>
              </p:cNvSpPr>
              <p:nvPr/>
            </p:nvSpPr>
            <p:spPr bwMode="auto">
              <a:xfrm>
                <a:off x="244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Oval 56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Oval 561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Oval 562"/>
              <p:cNvSpPr>
                <a:spLocks noChangeArrowheads="1"/>
              </p:cNvSpPr>
              <p:nvPr/>
            </p:nvSpPr>
            <p:spPr bwMode="auto">
              <a:xfrm>
                <a:off x="240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Oval 563"/>
              <p:cNvSpPr>
                <a:spLocks noChangeArrowheads="1"/>
              </p:cNvSpPr>
              <p:nvPr/>
            </p:nvSpPr>
            <p:spPr bwMode="auto">
              <a:xfrm>
                <a:off x="244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2" name="Group 564"/>
            <p:cNvGrpSpPr>
              <a:grpSpLocks/>
            </p:cNvGrpSpPr>
            <p:nvPr/>
          </p:nvGrpSpPr>
          <p:grpSpPr bwMode="auto">
            <a:xfrm>
              <a:off x="3962400" y="5726113"/>
              <a:ext cx="303213" cy="303212"/>
              <a:chOff x="2496" y="3792"/>
              <a:chExt cx="191" cy="191"/>
            </a:xfrm>
          </p:grpSpPr>
          <p:sp>
            <p:nvSpPr>
              <p:cNvPr id="275" name="Oval 565"/>
              <p:cNvSpPr>
                <a:spLocks noChangeArrowheads="1"/>
              </p:cNvSpPr>
              <p:nvPr/>
            </p:nvSpPr>
            <p:spPr bwMode="auto">
              <a:xfrm>
                <a:off x="24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Oval 566"/>
              <p:cNvSpPr>
                <a:spLocks noChangeArrowheads="1"/>
              </p:cNvSpPr>
              <p:nvPr/>
            </p:nvSpPr>
            <p:spPr bwMode="auto">
              <a:xfrm>
                <a:off x="254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Oval 567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Oval 568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Oval 569"/>
              <p:cNvSpPr>
                <a:spLocks noChangeArrowheads="1"/>
              </p:cNvSpPr>
              <p:nvPr/>
            </p:nvSpPr>
            <p:spPr bwMode="auto">
              <a:xfrm>
                <a:off x="24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Oval 570"/>
              <p:cNvSpPr>
                <a:spLocks noChangeArrowheads="1"/>
              </p:cNvSpPr>
              <p:nvPr/>
            </p:nvSpPr>
            <p:spPr bwMode="auto">
              <a:xfrm>
                <a:off x="254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Oval 571"/>
              <p:cNvSpPr>
                <a:spLocks noChangeArrowheads="1"/>
              </p:cNvSpPr>
              <p:nvPr/>
            </p:nvSpPr>
            <p:spPr bwMode="auto">
              <a:xfrm>
                <a:off x="259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Oval 572"/>
              <p:cNvSpPr>
                <a:spLocks noChangeArrowheads="1"/>
              </p:cNvSpPr>
              <p:nvPr/>
            </p:nvSpPr>
            <p:spPr bwMode="auto">
              <a:xfrm>
                <a:off x="264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Oval 573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Oval 574"/>
              <p:cNvSpPr>
                <a:spLocks noChangeArrowheads="1"/>
              </p:cNvSpPr>
              <p:nvPr/>
            </p:nvSpPr>
            <p:spPr bwMode="auto">
              <a:xfrm>
                <a:off x="254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Oval 575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Oval 576"/>
              <p:cNvSpPr>
                <a:spLocks noChangeArrowheads="1"/>
              </p:cNvSpPr>
              <p:nvPr/>
            </p:nvSpPr>
            <p:spPr bwMode="auto">
              <a:xfrm>
                <a:off x="264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Oval 577"/>
              <p:cNvSpPr>
                <a:spLocks noChangeArrowheads="1"/>
              </p:cNvSpPr>
              <p:nvPr/>
            </p:nvSpPr>
            <p:spPr bwMode="auto">
              <a:xfrm>
                <a:off x="24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Oval 578"/>
              <p:cNvSpPr>
                <a:spLocks noChangeArrowheads="1"/>
              </p:cNvSpPr>
              <p:nvPr/>
            </p:nvSpPr>
            <p:spPr bwMode="auto">
              <a:xfrm>
                <a:off x="254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Oval 579"/>
              <p:cNvSpPr>
                <a:spLocks noChangeArrowheads="1"/>
              </p:cNvSpPr>
              <p:nvPr/>
            </p:nvSpPr>
            <p:spPr bwMode="auto">
              <a:xfrm>
                <a:off x="259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Oval 580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3" name="Group 581"/>
            <p:cNvGrpSpPr>
              <a:grpSpLocks/>
            </p:cNvGrpSpPr>
            <p:nvPr/>
          </p:nvGrpSpPr>
          <p:grpSpPr bwMode="auto">
            <a:xfrm>
              <a:off x="4267200" y="5726113"/>
              <a:ext cx="303213" cy="303212"/>
              <a:chOff x="2688" y="3792"/>
              <a:chExt cx="191" cy="191"/>
            </a:xfrm>
          </p:grpSpPr>
          <p:sp>
            <p:nvSpPr>
              <p:cNvPr id="259" name="Oval 582"/>
              <p:cNvSpPr>
                <a:spLocks noChangeArrowheads="1"/>
              </p:cNvSpPr>
              <p:nvPr/>
            </p:nvSpPr>
            <p:spPr bwMode="auto">
              <a:xfrm>
                <a:off x="268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Oval 583"/>
              <p:cNvSpPr>
                <a:spLocks noChangeArrowheads="1"/>
              </p:cNvSpPr>
              <p:nvPr/>
            </p:nvSpPr>
            <p:spPr bwMode="auto">
              <a:xfrm>
                <a:off x="273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Oval 584"/>
              <p:cNvSpPr>
                <a:spLocks noChangeArrowheads="1"/>
              </p:cNvSpPr>
              <p:nvPr/>
            </p:nvSpPr>
            <p:spPr bwMode="auto">
              <a:xfrm>
                <a:off x="278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Oval 585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Oval 586"/>
              <p:cNvSpPr>
                <a:spLocks noChangeArrowheads="1"/>
              </p:cNvSpPr>
              <p:nvPr/>
            </p:nvSpPr>
            <p:spPr bwMode="auto">
              <a:xfrm>
                <a:off x="268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Oval 587"/>
              <p:cNvSpPr>
                <a:spLocks noChangeArrowheads="1"/>
              </p:cNvSpPr>
              <p:nvPr/>
            </p:nvSpPr>
            <p:spPr bwMode="auto">
              <a:xfrm>
                <a:off x="273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Oval 588"/>
              <p:cNvSpPr>
                <a:spLocks noChangeArrowheads="1"/>
              </p:cNvSpPr>
              <p:nvPr/>
            </p:nvSpPr>
            <p:spPr bwMode="auto">
              <a:xfrm>
                <a:off x="278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Oval 589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Oval 590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Oval 591"/>
              <p:cNvSpPr>
                <a:spLocks noChangeArrowheads="1"/>
              </p:cNvSpPr>
              <p:nvPr/>
            </p:nvSpPr>
            <p:spPr bwMode="auto">
              <a:xfrm>
                <a:off x="273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Oval 592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Oval 593"/>
              <p:cNvSpPr>
                <a:spLocks noChangeArrowheads="1"/>
              </p:cNvSpPr>
              <p:nvPr/>
            </p:nvSpPr>
            <p:spPr bwMode="auto">
              <a:xfrm>
                <a:off x="283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Oval 594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Oval 595"/>
              <p:cNvSpPr>
                <a:spLocks noChangeArrowheads="1"/>
              </p:cNvSpPr>
              <p:nvPr/>
            </p:nvSpPr>
            <p:spPr bwMode="auto">
              <a:xfrm>
                <a:off x="273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Oval 596"/>
              <p:cNvSpPr>
                <a:spLocks noChangeArrowheads="1"/>
              </p:cNvSpPr>
              <p:nvPr/>
            </p:nvSpPr>
            <p:spPr bwMode="auto">
              <a:xfrm>
                <a:off x="278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Oval 597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" name="Group 598"/>
            <p:cNvGrpSpPr>
              <a:grpSpLocks/>
            </p:cNvGrpSpPr>
            <p:nvPr/>
          </p:nvGrpSpPr>
          <p:grpSpPr bwMode="auto">
            <a:xfrm>
              <a:off x="4572000" y="6030913"/>
              <a:ext cx="303213" cy="303212"/>
              <a:chOff x="2880" y="3984"/>
              <a:chExt cx="191" cy="191"/>
            </a:xfrm>
          </p:grpSpPr>
          <p:sp>
            <p:nvSpPr>
              <p:cNvPr id="243" name="Oval 599"/>
              <p:cNvSpPr>
                <a:spLocks noChangeArrowheads="1"/>
              </p:cNvSpPr>
              <p:nvPr/>
            </p:nvSpPr>
            <p:spPr bwMode="auto">
              <a:xfrm>
                <a:off x="288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Oval 600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Oval 601"/>
              <p:cNvSpPr>
                <a:spLocks noChangeArrowheads="1"/>
              </p:cNvSpPr>
              <p:nvPr/>
            </p:nvSpPr>
            <p:spPr bwMode="auto">
              <a:xfrm>
                <a:off x="2976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Oval 602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Oval 603"/>
              <p:cNvSpPr>
                <a:spLocks noChangeArrowheads="1"/>
              </p:cNvSpPr>
              <p:nvPr/>
            </p:nvSpPr>
            <p:spPr bwMode="auto">
              <a:xfrm>
                <a:off x="288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Oval 604"/>
              <p:cNvSpPr>
                <a:spLocks noChangeArrowheads="1"/>
              </p:cNvSpPr>
              <p:nvPr/>
            </p:nvSpPr>
            <p:spPr bwMode="auto">
              <a:xfrm>
                <a:off x="292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Oval 605"/>
              <p:cNvSpPr>
                <a:spLocks noChangeArrowheads="1"/>
              </p:cNvSpPr>
              <p:nvPr/>
            </p:nvSpPr>
            <p:spPr bwMode="auto">
              <a:xfrm>
                <a:off x="2976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Oval 606"/>
              <p:cNvSpPr>
                <a:spLocks noChangeArrowheads="1"/>
              </p:cNvSpPr>
              <p:nvPr/>
            </p:nvSpPr>
            <p:spPr bwMode="auto">
              <a:xfrm>
                <a:off x="302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Oval 607"/>
              <p:cNvSpPr>
                <a:spLocks noChangeArrowheads="1"/>
              </p:cNvSpPr>
              <p:nvPr/>
            </p:nvSpPr>
            <p:spPr bwMode="auto">
              <a:xfrm>
                <a:off x="288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Oval 608"/>
              <p:cNvSpPr>
                <a:spLocks noChangeArrowheads="1"/>
              </p:cNvSpPr>
              <p:nvPr/>
            </p:nvSpPr>
            <p:spPr bwMode="auto">
              <a:xfrm>
                <a:off x="292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Oval 609"/>
              <p:cNvSpPr>
                <a:spLocks noChangeArrowheads="1"/>
              </p:cNvSpPr>
              <p:nvPr/>
            </p:nvSpPr>
            <p:spPr bwMode="auto">
              <a:xfrm>
                <a:off x="2976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Oval 610"/>
              <p:cNvSpPr>
                <a:spLocks noChangeArrowheads="1"/>
              </p:cNvSpPr>
              <p:nvPr/>
            </p:nvSpPr>
            <p:spPr bwMode="auto">
              <a:xfrm>
                <a:off x="302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Oval 611"/>
              <p:cNvSpPr>
                <a:spLocks noChangeArrowheads="1"/>
              </p:cNvSpPr>
              <p:nvPr/>
            </p:nvSpPr>
            <p:spPr bwMode="auto">
              <a:xfrm>
                <a:off x="288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Oval 612"/>
              <p:cNvSpPr>
                <a:spLocks noChangeArrowheads="1"/>
              </p:cNvSpPr>
              <p:nvPr/>
            </p:nvSpPr>
            <p:spPr bwMode="auto">
              <a:xfrm>
                <a:off x="292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Oval 613"/>
              <p:cNvSpPr>
                <a:spLocks noChangeArrowheads="1"/>
              </p:cNvSpPr>
              <p:nvPr/>
            </p:nvSpPr>
            <p:spPr bwMode="auto">
              <a:xfrm>
                <a:off x="2976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Oval 614"/>
              <p:cNvSpPr>
                <a:spLocks noChangeArrowheads="1"/>
              </p:cNvSpPr>
              <p:nvPr/>
            </p:nvSpPr>
            <p:spPr bwMode="auto">
              <a:xfrm>
                <a:off x="302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5" name="Group 615"/>
            <p:cNvGrpSpPr>
              <a:grpSpLocks/>
            </p:cNvGrpSpPr>
            <p:nvPr/>
          </p:nvGrpSpPr>
          <p:grpSpPr bwMode="auto">
            <a:xfrm>
              <a:off x="4876800" y="5421313"/>
              <a:ext cx="303213" cy="303212"/>
              <a:chOff x="3072" y="3600"/>
              <a:chExt cx="191" cy="191"/>
            </a:xfrm>
          </p:grpSpPr>
          <p:sp>
            <p:nvSpPr>
              <p:cNvPr id="227" name="Oval 616"/>
              <p:cNvSpPr>
                <a:spLocks noChangeArrowheads="1"/>
              </p:cNvSpPr>
              <p:nvPr/>
            </p:nvSpPr>
            <p:spPr bwMode="auto">
              <a:xfrm>
                <a:off x="307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Oval 617"/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Oval 618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Oval 619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Oval 620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Oval 621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Oval 622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Oval 623"/>
              <p:cNvSpPr>
                <a:spLocks noChangeArrowheads="1"/>
              </p:cNvSpPr>
              <p:nvPr/>
            </p:nvSpPr>
            <p:spPr bwMode="auto">
              <a:xfrm>
                <a:off x="321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Oval 624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Oval 625"/>
              <p:cNvSpPr>
                <a:spLocks noChangeArrowheads="1"/>
              </p:cNvSpPr>
              <p:nvPr/>
            </p:nvSpPr>
            <p:spPr bwMode="auto">
              <a:xfrm>
                <a:off x="312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Oval 626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Oval 627"/>
              <p:cNvSpPr>
                <a:spLocks noChangeArrowheads="1"/>
              </p:cNvSpPr>
              <p:nvPr/>
            </p:nvSpPr>
            <p:spPr bwMode="auto">
              <a:xfrm>
                <a:off x="321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Oval 628"/>
              <p:cNvSpPr>
                <a:spLocks noChangeArrowheads="1"/>
              </p:cNvSpPr>
              <p:nvPr/>
            </p:nvSpPr>
            <p:spPr bwMode="auto">
              <a:xfrm>
                <a:off x="307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Oval 629"/>
              <p:cNvSpPr>
                <a:spLocks noChangeArrowheads="1"/>
              </p:cNvSpPr>
              <p:nvPr/>
            </p:nvSpPr>
            <p:spPr bwMode="auto">
              <a:xfrm>
                <a:off x="312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Oval 630"/>
              <p:cNvSpPr>
                <a:spLocks noChangeArrowheads="1"/>
              </p:cNvSpPr>
              <p:nvPr/>
            </p:nvSpPr>
            <p:spPr bwMode="auto">
              <a:xfrm>
                <a:off x="316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Oval 631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6" name="Group 632"/>
            <p:cNvGrpSpPr>
              <a:grpSpLocks/>
            </p:cNvGrpSpPr>
            <p:nvPr/>
          </p:nvGrpSpPr>
          <p:grpSpPr bwMode="auto">
            <a:xfrm>
              <a:off x="5181600" y="6030913"/>
              <a:ext cx="303213" cy="303212"/>
              <a:chOff x="3264" y="3984"/>
              <a:chExt cx="191" cy="191"/>
            </a:xfrm>
          </p:grpSpPr>
          <p:sp>
            <p:nvSpPr>
              <p:cNvPr id="211" name="Oval 633"/>
              <p:cNvSpPr>
                <a:spLocks noChangeArrowheads="1"/>
              </p:cNvSpPr>
              <p:nvPr/>
            </p:nvSpPr>
            <p:spPr bwMode="auto">
              <a:xfrm>
                <a:off x="326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Oval 634"/>
              <p:cNvSpPr>
                <a:spLocks noChangeArrowheads="1"/>
              </p:cNvSpPr>
              <p:nvPr/>
            </p:nvSpPr>
            <p:spPr bwMode="auto">
              <a:xfrm>
                <a:off x="3312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Oval 635"/>
              <p:cNvSpPr>
                <a:spLocks noChangeArrowheads="1"/>
              </p:cNvSpPr>
              <p:nvPr/>
            </p:nvSpPr>
            <p:spPr bwMode="auto">
              <a:xfrm>
                <a:off x="336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Oval 636"/>
              <p:cNvSpPr>
                <a:spLocks noChangeArrowheads="1"/>
              </p:cNvSpPr>
              <p:nvPr/>
            </p:nvSpPr>
            <p:spPr bwMode="auto">
              <a:xfrm>
                <a:off x="340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Oval 637"/>
              <p:cNvSpPr>
                <a:spLocks noChangeArrowheads="1"/>
              </p:cNvSpPr>
              <p:nvPr/>
            </p:nvSpPr>
            <p:spPr bwMode="auto">
              <a:xfrm>
                <a:off x="326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Oval 638"/>
              <p:cNvSpPr>
                <a:spLocks noChangeArrowheads="1"/>
              </p:cNvSpPr>
              <p:nvPr/>
            </p:nvSpPr>
            <p:spPr bwMode="auto">
              <a:xfrm>
                <a:off x="3312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Oval 639"/>
              <p:cNvSpPr>
                <a:spLocks noChangeArrowheads="1"/>
              </p:cNvSpPr>
              <p:nvPr/>
            </p:nvSpPr>
            <p:spPr bwMode="auto">
              <a:xfrm>
                <a:off x="336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Oval 640"/>
              <p:cNvSpPr>
                <a:spLocks noChangeArrowheads="1"/>
              </p:cNvSpPr>
              <p:nvPr/>
            </p:nvSpPr>
            <p:spPr bwMode="auto">
              <a:xfrm>
                <a:off x="340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Oval 641"/>
              <p:cNvSpPr>
                <a:spLocks noChangeArrowheads="1"/>
              </p:cNvSpPr>
              <p:nvPr/>
            </p:nvSpPr>
            <p:spPr bwMode="auto">
              <a:xfrm>
                <a:off x="326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Oval 642"/>
              <p:cNvSpPr>
                <a:spLocks noChangeArrowheads="1"/>
              </p:cNvSpPr>
              <p:nvPr/>
            </p:nvSpPr>
            <p:spPr bwMode="auto">
              <a:xfrm>
                <a:off x="3312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Oval 643"/>
              <p:cNvSpPr>
                <a:spLocks noChangeArrowheads="1"/>
              </p:cNvSpPr>
              <p:nvPr/>
            </p:nvSpPr>
            <p:spPr bwMode="auto">
              <a:xfrm>
                <a:off x="336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Oval 644"/>
              <p:cNvSpPr>
                <a:spLocks noChangeArrowheads="1"/>
              </p:cNvSpPr>
              <p:nvPr/>
            </p:nvSpPr>
            <p:spPr bwMode="auto">
              <a:xfrm>
                <a:off x="340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Oval 645"/>
              <p:cNvSpPr>
                <a:spLocks noChangeArrowheads="1"/>
              </p:cNvSpPr>
              <p:nvPr/>
            </p:nvSpPr>
            <p:spPr bwMode="auto">
              <a:xfrm>
                <a:off x="326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Oval 646"/>
              <p:cNvSpPr>
                <a:spLocks noChangeArrowheads="1"/>
              </p:cNvSpPr>
              <p:nvPr/>
            </p:nvSpPr>
            <p:spPr bwMode="auto">
              <a:xfrm>
                <a:off x="3312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Oval 647"/>
              <p:cNvSpPr>
                <a:spLocks noChangeArrowheads="1"/>
              </p:cNvSpPr>
              <p:nvPr/>
            </p:nvSpPr>
            <p:spPr bwMode="auto">
              <a:xfrm>
                <a:off x="336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Oval 648"/>
              <p:cNvSpPr>
                <a:spLocks noChangeArrowheads="1"/>
              </p:cNvSpPr>
              <p:nvPr/>
            </p:nvSpPr>
            <p:spPr bwMode="auto">
              <a:xfrm>
                <a:off x="340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7" name="Group 649"/>
            <p:cNvGrpSpPr>
              <a:grpSpLocks/>
            </p:cNvGrpSpPr>
            <p:nvPr/>
          </p:nvGrpSpPr>
          <p:grpSpPr bwMode="auto">
            <a:xfrm>
              <a:off x="5486400" y="5726113"/>
              <a:ext cx="303213" cy="303212"/>
              <a:chOff x="3456" y="3792"/>
              <a:chExt cx="191" cy="191"/>
            </a:xfrm>
          </p:grpSpPr>
          <p:sp>
            <p:nvSpPr>
              <p:cNvPr id="195" name="Oval 650"/>
              <p:cNvSpPr>
                <a:spLocks noChangeArrowheads="1"/>
              </p:cNvSpPr>
              <p:nvPr/>
            </p:nvSpPr>
            <p:spPr bwMode="auto">
              <a:xfrm>
                <a:off x="345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Oval 651"/>
              <p:cNvSpPr>
                <a:spLocks noChangeArrowheads="1"/>
              </p:cNvSpPr>
              <p:nvPr/>
            </p:nvSpPr>
            <p:spPr bwMode="auto">
              <a:xfrm>
                <a:off x="350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Oval 652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Oval 653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Oval 654"/>
              <p:cNvSpPr>
                <a:spLocks noChangeArrowheads="1"/>
              </p:cNvSpPr>
              <p:nvPr/>
            </p:nvSpPr>
            <p:spPr bwMode="auto">
              <a:xfrm>
                <a:off x="345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Oval 655"/>
              <p:cNvSpPr>
                <a:spLocks noChangeArrowheads="1"/>
              </p:cNvSpPr>
              <p:nvPr/>
            </p:nvSpPr>
            <p:spPr bwMode="auto">
              <a:xfrm>
                <a:off x="350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Oval 656"/>
              <p:cNvSpPr>
                <a:spLocks noChangeArrowheads="1"/>
              </p:cNvSpPr>
              <p:nvPr/>
            </p:nvSpPr>
            <p:spPr bwMode="auto">
              <a:xfrm>
                <a:off x="355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Oval 657"/>
              <p:cNvSpPr>
                <a:spLocks noChangeArrowheads="1"/>
              </p:cNvSpPr>
              <p:nvPr/>
            </p:nvSpPr>
            <p:spPr bwMode="auto">
              <a:xfrm>
                <a:off x="360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Oval 658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Oval 659"/>
              <p:cNvSpPr>
                <a:spLocks noChangeArrowheads="1"/>
              </p:cNvSpPr>
              <p:nvPr/>
            </p:nvSpPr>
            <p:spPr bwMode="auto">
              <a:xfrm>
                <a:off x="350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Oval 660"/>
              <p:cNvSpPr>
                <a:spLocks noChangeArrowheads="1"/>
              </p:cNvSpPr>
              <p:nvPr/>
            </p:nvSpPr>
            <p:spPr bwMode="auto">
              <a:xfrm>
                <a:off x="355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Oval 661"/>
              <p:cNvSpPr>
                <a:spLocks noChangeArrowheads="1"/>
              </p:cNvSpPr>
              <p:nvPr/>
            </p:nvSpPr>
            <p:spPr bwMode="auto">
              <a:xfrm>
                <a:off x="360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Oval 662"/>
              <p:cNvSpPr>
                <a:spLocks noChangeArrowheads="1"/>
              </p:cNvSpPr>
              <p:nvPr/>
            </p:nvSpPr>
            <p:spPr bwMode="auto">
              <a:xfrm>
                <a:off x="345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Oval 663"/>
              <p:cNvSpPr>
                <a:spLocks noChangeArrowheads="1"/>
              </p:cNvSpPr>
              <p:nvPr/>
            </p:nvSpPr>
            <p:spPr bwMode="auto">
              <a:xfrm>
                <a:off x="350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Oval 664"/>
              <p:cNvSpPr>
                <a:spLocks noChangeArrowheads="1"/>
              </p:cNvSpPr>
              <p:nvPr/>
            </p:nvSpPr>
            <p:spPr bwMode="auto">
              <a:xfrm>
                <a:off x="355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Oval 665"/>
              <p:cNvSpPr>
                <a:spLocks noChangeArrowheads="1"/>
              </p:cNvSpPr>
              <p:nvPr/>
            </p:nvSpPr>
            <p:spPr bwMode="auto">
              <a:xfrm>
                <a:off x="360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8" name="Group 666"/>
            <p:cNvGrpSpPr>
              <a:grpSpLocks/>
            </p:cNvGrpSpPr>
            <p:nvPr/>
          </p:nvGrpSpPr>
          <p:grpSpPr bwMode="auto">
            <a:xfrm>
              <a:off x="5791200" y="5726113"/>
              <a:ext cx="303213" cy="303212"/>
              <a:chOff x="3648" y="3792"/>
              <a:chExt cx="191" cy="191"/>
            </a:xfrm>
          </p:grpSpPr>
          <p:sp>
            <p:nvSpPr>
              <p:cNvPr id="179" name="Oval 667"/>
              <p:cNvSpPr>
                <a:spLocks noChangeArrowheads="1"/>
              </p:cNvSpPr>
              <p:nvPr/>
            </p:nvSpPr>
            <p:spPr bwMode="auto">
              <a:xfrm>
                <a:off x="364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Oval 668"/>
              <p:cNvSpPr>
                <a:spLocks noChangeArrowheads="1"/>
              </p:cNvSpPr>
              <p:nvPr/>
            </p:nvSpPr>
            <p:spPr bwMode="auto">
              <a:xfrm>
                <a:off x="36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Oval 669"/>
              <p:cNvSpPr>
                <a:spLocks noChangeArrowheads="1"/>
              </p:cNvSpPr>
              <p:nvPr/>
            </p:nvSpPr>
            <p:spPr bwMode="auto">
              <a:xfrm>
                <a:off x="374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670"/>
              <p:cNvSpPr>
                <a:spLocks noChangeArrowheads="1"/>
              </p:cNvSpPr>
              <p:nvPr/>
            </p:nvSpPr>
            <p:spPr bwMode="auto">
              <a:xfrm>
                <a:off x="379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671"/>
              <p:cNvSpPr>
                <a:spLocks noChangeArrowheads="1"/>
              </p:cNvSpPr>
              <p:nvPr/>
            </p:nvSpPr>
            <p:spPr bwMode="auto">
              <a:xfrm>
                <a:off x="364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Oval 672"/>
              <p:cNvSpPr>
                <a:spLocks noChangeArrowheads="1"/>
              </p:cNvSpPr>
              <p:nvPr/>
            </p:nvSpPr>
            <p:spPr bwMode="auto">
              <a:xfrm>
                <a:off x="36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Oval 673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Oval 674"/>
              <p:cNvSpPr>
                <a:spLocks noChangeArrowheads="1"/>
              </p:cNvSpPr>
              <p:nvPr/>
            </p:nvSpPr>
            <p:spPr bwMode="auto">
              <a:xfrm>
                <a:off x="379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Oval 675"/>
              <p:cNvSpPr>
                <a:spLocks noChangeArrowheads="1"/>
              </p:cNvSpPr>
              <p:nvPr/>
            </p:nvSpPr>
            <p:spPr bwMode="auto">
              <a:xfrm>
                <a:off x="364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Oval 676"/>
              <p:cNvSpPr>
                <a:spLocks noChangeArrowheads="1"/>
              </p:cNvSpPr>
              <p:nvPr/>
            </p:nvSpPr>
            <p:spPr bwMode="auto">
              <a:xfrm>
                <a:off x="36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Oval 677"/>
              <p:cNvSpPr>
                <a:spLocks noChangeArrowheads="1"/>
              </p:cNvSpPr>
              <p:nvPr/>
            </p:nvSpPr>
            <p:spPr bwMode="auto">
              <a:xfrm>
                <a:off x="374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Oval 678"/>
              <p:cNvSpPr>
                <a:spLocks noChangeArrowheads="1"/>
              </p:cNvSpPr>
              <p:nvPr/>
            </p:nvSpPr>
            <p:spPr bwMode="auto">
              <a:xfrm>
                <a:off x="379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Oval 679"/>
              <p:cNvSpPr>
                <a:spLocks noChangeArrowheads="1"/>
              </p:cNvSpPr>
              <p:nvPr/>
            </p:nvSpPr>
            <p:spPr bwMode="auto">
              <a:xfrm>
                <a:off x="364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Oval 680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Oval 681"/>
              <p:cNvSpPr>
                <a:spLocks noChangeArrowheads="1"/>
              </p:cNvSpPr>
              <p:nvPr/>
            </p:nvSpPr>
            <p:spPr bwMode="auto">
              <a:xfrm>
                <a:off x="374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Oval 682"/>
              <p:cNvSpPr>
                <a:spLocks noChangeArrowheads="1"/>
              </p:cNvSpPr>
              <p:nvPr/>
            </p:nvSpPr>
            <p:spPr bwMode="auto">
              <a:xfrm>
                <a:off x="379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70D5C9-640C-4077-BD74-66F3B355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34529" y="6387558"/>
            <a:ext cx="2083780" cy="365125"/>
          </a:xfrm>
        </p:spPr>
        <p:txBody>
          <a:bodyPr/>
          <a:lstStyle/>
          <a:p>
            <a:r>
              <a:rPr lang="en-US" smtClean="0"/>
              <a:t>October 12th,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8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003BB0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0042C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29737</TotalTime>
  <Words>2311</Words>
  <Application>Microsoft Office PowerPoint</Application>
  <PresentationFormat>Custom</PresentationFormat>
  <Paragraphs>346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Facet</vt:lpstr>
      <vt:lpstr>Custom Design</vt:lpstr>
      <vt:lpstr>Securing modern high-performance processors  challenges and possible solutions. </vt:lpstr>
      <vt:lpstr>Agenda</vt:lpstr>
      <vt:lpstr>Security of modern systems</vt:lpstr>
      <vt:lpstr>Classes of “attack vectors” </vt:lpstr>
      <vt:lpstr>Non-invasive  attacks</vt:lpstr>
      <vt:lpstr>Side-channel attacks</vt:lpstr>
      <vt:lpstr>Simple power analysis -- RSA Conditional Branch</vt:lpstr>
      <vt:lpstr>DPA – Differential Power analysis</vt:lpstr>
      <vt:lpstr>Timing based attacks  - simple example</vt:lpstr>
      <vt:lpstr>Exclusive summary - Spectre and Meltdown</vt:lpstr>
      <vt:lpstr>Root-cause and implications</vt:lpstr>
      <vt:lpstr>Security of high performance speculative cores</vt:lpstr>
      <vt:lpstr>Agenda</vt:lpstr>
      <vt:lpstr>The “life-time” of faults in computer systems</vt:lpstr>
      <vt:lpstr>How faults are handled in modern systems</vt:lpstr>
      <vt:lpstr>How do we handle faults in modern systems (cont.)</vt:lpstr>
      <vt:lpstr>Taking advantage of faults</vt:lpstr>
      <vt:lpstr>Agenda</vt:lpstr>
      <vt:lpstr>Can we adopt the “life-time” of faults to security?</vt:lpstr>
      <vt:lpstr>Agenda</vt:lpstr>
      <vt:lpstr>Back to basics – in-order vs. out-of-order</vt:lpstr>
      <vt:lpstr>Secure cores (disclaimer – of the ideas presented in this section are under provision)</vt:lpstr>
      <vt:lpstr>Secure core architecture – Timing attacks</vt:lpstr>
      <vt:lpstr>Secure core architecture – Timing attacks</vt:lpstr>
      <vt:lpstr>Agenda</vt:lpstr>
      <vt:lpstr>Dynamic protection mechanisms - Detection</vt:lpstr>
      <vt:lpstr>Dynamic mechanisms - Correction</vt:lpstr>
      <vt:lpstr>Agenda</vt:lpstr>
      <vt:lpstr>PowerPoint Presentation</vt:lpstr>
      <vt:lpstr>SoCure project</vt:lpstr>
      <vt:lpstr>Agenda</vt:lpstr>
      <vt:lpstr>Conclusions</vt:lpstr>
      <vt:lpstr>Conclusions and next steps </vt:lpstr>
      <vt:lpstr>Acknowledgements</vt:lpstr>
      <vt:lpstr>Questions? -- Open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bus protocol with emphasis on the security aspect</dc:title>
  <dc:creator>Ron Gaizman</dc:creator>
  <cp:lastModifiedBy>Avi Mendelson</cp:lastModifiedBy>
  <cp:revision>589</cp:revision>
  <dcterms:created xsi:type="dcterms:W3CDTF">2018-04-15T18:55:47Z</dcterms:created>
  <dcterms:modified xsi:type="dcterms:W3CDTF">2019-10-12T03:29:13Z</dcterms:modified>
</cp:coreProperties>
</file>